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172"/>
  </p:notesMasterIdLst>
  <p:handoutMasterIdLst>
    <p:handoutMasterId r:id="rId173"/>
  </p:handoutMasterIdLst>
  <p:sldIdLst>
    <p:sldId id="256" r:id="rId2"/>
    <p:sldId id="641" r:id="rId3"/>
    <p:sldId id="656" r:id="rId4"/>
    <p:sldId id="649" r:id="rId5"/>
    <p:sldId id="650" r:id="rId6"/>
    <p:sldId id="653" r:id="rId7"/>
    <p:sldId id="654" r:id="rId8"/>
    <p:sldId id="640" r:id="rId9"/>
    <p:sldId id="274" r:id="rId10"/>
    <p:sldId id="257" r:id="rId11"/>
    <p:sldId id="258" r:id="rId12"/>
    <p:sldId id="386" r:id="rId13"/>
    <p:sldId id="384" r:id="rId14"/>
    <p:sldId id="385" r:id="rId15"/>
    <p:sldId id="262" r:id="rId16"/>
    <p:sldId id="259" r:id="rId17"/>
    <p:sldId id="265" r:id="rId18"/>
    <p:sldId id="260" r:id="rId19"/>
    <p:sldId id="634" r:id="rId20"/>
    <p:sldId id="261" r:id="rId21"/>
    <p:sldId id="638" r:id="rId22"/>
    <p:sldId id="399" r:id="rId23"/>
    <p:sldId id="400" r:id="rId24"/>
    <p:sldId id="401" r:id="rId25"/>
    <p:sldId id="402" r:id="rId26"/>
    <p:sldId id="403" r:id="rId27"/>
    <p:sldId id="404" r:id="rId28"/>
    <p:sldId id="264" r:id="rId29"/>
    <p:sldId id="311" r:id="rId30"/>
    <p:sldId id="312" r:id="rId31"/>
    <p:sldId id="315" r:id="rId32"/>
    <p:sldId id="316" r:id="rId33"/>
    <p:sldId id="317" r:id="rId34"/>
    <p:sldId id="318" r:id="rId35"/>
    <p:sldId id="319" r:id="rId36"/>
    <p:sldId id="479" r:id="rId37"/>
    <p:sldId id="267" r:id="rId38"/>
    <p:sldId id="268" r:id="rId39"/>
    <p:sldId id="269" r:id="rId40"/>
    <p:sldId id="270" r:id="rId41"/>
    <p:sldId id="271" r:id="rId42"/>
    <p:sldId id="273" r:id="rId43"/>
    <p:sldId id="275" r:id="rId44"/>
    <p:sldId id="277" r:id="rId45"/>
    <p:sldId id="278" r:id="rId46"/>
    <p:sldId id="279" r:id="rId47"/>
    <p:sldId id="281" r:id="rId48"/>
    <p:sldId id="282" r:id="rId49"/>
    <p:sldId id="283" r:id="rId50"/>
    <p:sldId id="284" r:id="rId51"/>
    <p:sldId id="286" r:id="rId52"/>
    <p:sldId id="288" r:id="rId53"/>
    <p:sldId id="289" r:id="rId54"/>
    <p:sldId id="290" r:id="rId55"/>
    <p:sldId id="387" r:id="rId56"/>
    <p:sldId id="291" r:id="rId57"/>
    <p:sldId id="292" r:id="rId58"/>
    <p:sldId id="293" r:id="rId59"/>
    <p:sldId id="294" r:id="rId60"/>
    <p:sldId id="297" r:id="rId61"/>
    <p:sldId id="298" r:id="rId62"/>
    <p:sldId id="296" r:id="rId63"/>
    <p:sldId id="630" r:id="rId64"/>
    <p:sldId id="299" r:id="rId65"/>
    <p:sldId id="300" r:id="rId66"/>
    <p:sldId id="647" r:id="rId67"/>
    <p:sldId id="301" r:id="rId68"/>
    <p:sldId id="303" r:id="rId69"/>
    <p:sldId id="304" r:id="rId70"/>
    <p:sldId id="305" r:id="rId71"/>
    <p:sldId id="307" r:id="rId72"/>
    <p:sldId id="308" r:id="rId73"/>
    <p:sldId id="309" r:id="rId74"/>
    <p:sldId id="617" r:id="rId75"/>
    <p:sldId id="618" r:id="rId76"/>
    <p:sldId id="619" r:id="rId77"/>
    <p:sldId id="624" r:id="rId78"/>
    <p:sldId id="625" r:id="rId79"/>
    <p:sldId id="626" r:id="rId80"/>
    <p:sldId id="627" r:id="rId81"/>
    <p:sldId id="628" r:id="rId82"/>
    <p:sldId id="629" r:id="rId83"/>
    <p:sldId id="623" r:id="rId84"/>
    <p:sldId id="321" r:id="rId85"/>
    <p:sldId id="329" r:id="rId86"/>
    <p:sldId id="371" r:id="rId87"/>
    <p:sldId id="331" r:id="rId88"/>
    <p:sldId id="333" r:id="rId89"/>
    <p:sldId id="334" r:id="rId90"/>
    <p:sldId id="378" r:id="rId91"/>
    <p:sldId id="393" r:id="rId92"/>
    <p:sldId id="388" r:id="rId93"/>
    <p:sldId id="391" r:id="rId94"/>
    <p:sldId id="394" r:id="rId95"/>
    <p:sldId id="395" r:id="rId96"/>
    <p:sldId id="398" r:id="rId97"/>
    <p:sldId id="396" r:id="rId98"/>
    <p:sldId id="406" r:id="rId99"/>
    <p:sldId id="410" r:id="rId100"/>
    <p:sldId id="467" r:id="rId101"/>
    <p:sldId id="470" r:id="rId102"/>
    <p:sldId id="469" r:id="rId103"/>
    <p:sldId id="468" r:id="rId104"/>
    <p:sldId id="471" r:id="rId105"/>
    <p:sldId id="473" r:id="rId106"/>
    <p:sldId id="478" r:id="rId107"/>
    <p:sldId id="474" r:id="rId108"/>
    <p:sldId id="475" r:id="rId109"/>
    <p:sldId id="476" r:id="rId110"/>
    <p:sldId id="477" r:id="rId111"/>
    <p:sldId id="409" r:id="rId112"/>
    <p:sldId id="411" r:id="rId113"/>
    <p:sldId id="412" r:id="rId114"/>
    <p:sldId id="531" r:id="rId115"/>
    <p:sldId id="415" r:id="rId116"/>
    <p:sldId id="417" r:id="rId117"/>
    <p:sldId id="419" r:id="rId118"/>
    <p:sldId id="431" r:id="rId119"/>
    <p:sldId id="434" r:id="rId120"/>
    <p:sldId id="459" r:id="rId121"/>
    <p:sldId id="436" r:id="rId122"/>
    <p:sldId id="438" r:id="rId123"/>
    <p:sldId id="441" r:id="rId124"/>
    <p:sldId id="444" r:id="rId125"/>
    <p:sldId id="446" r:id="rId126"/>
    <p:sldId id="448" r:id="rId127"/>
    <p:sldId id="449" r:id="rId128"/>
    <p:sldId id="655" r:id="rId129"/>
    <p:sldId id="451" r:id="rId130"/>
    <p:sldId id="456" r:id="rId131"/>
    <p:sldId id="457" r:id="rId132"/>
    <p:sldId id="482" r:id="rId133"/>
    <p:sldId id="526" r:id="rId134"/>
    <p:sldId id="527" r:id="rId135"/>
    <p:sldId id="528" r:id="rId136"/>
    <p:sldId id="525" r:id="rId137"/>
    <p:sldId id="530" r:id="rId138"/>
    <p:sldId id="483" r:id="rId139"/>
    <p:sldId id="484" r:id="rId140"/>
    <p:sldId id="517" r:id="rId141"/>
    <p:sldId id="485" r:id="rId142"/>
    <p:sldId id="518" r:id="rId143"/>
    <p:sldId id="519" r:id="rId144"/>
    <p:sldId id="560" r:id="rId145"/>
    <p:sldId id="538" r:id="rId146"/>
    <p:sldId id="556" r:id="rId147"/>
    <p:sldId id="557" r:id="rId148"/>
    <p:sldId id="539" r:id="rId149"/>
    <p:sldId id="548" r:id="rId150"/>
    <p:sldId id="551" r:id="rId151"/>
    <p:sldId id="566" r:id="rId152"/>
    <p:sldId id="567" r:id="rId153"/>
    <p:sldId id="584" r:id="rId154"/>
    <p:sldId id="568" r:id="rId155"/>
    <p:sldId id="569" r:id="rId156"/>
    <p:sldId id="570" r:id="rId157"/>
    <p:sldId id="571" r:id="rId158"/>
    <p:sldId id="572" r:id="rId159"/>
    <p:sldId id="574" r:id="rId160"/>
    <p:sldId id="573" r:id="rId161"/>
    <p:sldId id="583" r:id="rId162"/>
    <p:sldId id="585" r:id="rId163"/>
    <p:sldId id="586" r:id="rId164"/>
    <p:sldId id="587" r:id="rId165"/>
    <p:sldId id="611" r:id="rId166"/>
    <p:sldId id="612" r:id="rId167"/>
    <p:sldId id="648" r:id="rId168"/>
    <p:sldId id="657" r:id="rId169"/>
    <p:sldId id="614" r:id="rId170"/>
    <p:sldId id="616" r:id="rId17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Narrow" pitchFamily="34" charset="0"/>
        <a:ea typeface="+mn-ea"/>
        <a:cs typeface="Arial" charset="0"/>
      </a:defRPr>
    </a:lvl1pPr>
    <a:lvl2pPr marL="457200" algn="l" rtl="0" fontAlgn="base">
      <a:spcBef>
        <a:spcPct val="0"/>
      </a:spcBef>
      <a:spcAft>
        <a:spcPct val="0"/>
      </a:spcAft>
      <a:defRPr kern="1200">
        <a:solidFill>
          <a:schemeClr val="tx1"/>
        </a:solidFill>
        <a:latin typeface="Arial Narrow" pitchFamily="34" charset="0"/>
        <a:ea typeface="+mn-ea"/>
        <a:cs typeface="Arial" charset="0"/>
      </a:defRPr>
    </a:lvl2pPr>
    <a:lvl3pPr marL="914400" algn="l" rtl="0" fontAlgn="base">
      <a:spcBef>
        <a:spcPct val="0"/>
      </a:spcBef>
      <a:spcAft>
        <a:spcPct val="0"/>
      </a:spcAft>
      <a:defRPr kern="1200">
        <a:solidFill>
          <a:schemeClr val="tx1"/>
        </a:solidFill>
        <a:latin typeface="Arial Narrow" pitchFamily="34" charset="0"/>
        <a:ea typeface="+mn-ea"/>
        <a:cs typeface="Arial" charset="0"/>
      </a:defRPr>
    </a:lvl3pPr>
    <a:lvl4pPr marL="1371600" algn="l" rtl="0" fontAlgn="base">
      <a:spcBef>
        <a:spcPct val="0"/>
      </a:spcBef>
      <a:spcAft>
        <a:spcPct val="0"/>
      </a:spcAft>
      <a:defRPr kern="1200">
        <a:solidFill>
          <a:schemeClr val="tx1"/>
        </a:solidFill>
        <a:latin typeface="Arial Narrow" pitchFamily="34" charset="0"/>
        <a:ea typeface="+mn-ea"/>
        <a:cs typeface="Arial" charset="0"/>
      </a:defRPr>
    </a:lvl4pPr>
    <a:lvl5pPr marL="1828800" algn="l" rtl="0" fontAlgn="base">
      <a:spcBef>
        <a:spcPct val="0"/>
      </a:spcBef>
      <a:spcAft>
        <a:spcPct val="0"/>
      </a:spcAft>
      <a:defRPr kern="1200">
        <a:solidFill>
          <a:schemeClr val="tx1"/>
        </a:solidFill>
        <a:latin typeface="Arial Narrow" pitchFamily="34" charset="0"/>
        <a:ea typeface="+mn-ea"/>
        <a:cs typeface="Arial" charset="0"/>
      </a:defRPr>
    </a:lvl5pPr>
    <a:lvl6pPr marL="2286000" algn="l" defTabSz="914400" rtl="0" eaLnBrk="1" latinLnBrk="0" hangingPunct="1">
      <a:defRPr kern="1200">
        <a:solidFill>
          <a:schemeClr val="tx1"/>
        </a:solidFill>
        <a:latin typeface="Arial Narrow" pitchFamily="34" charset="0"/>
        <a:ea typeface="+mn-ea"/>
        <a:cs typeface="Arial" charset="0"/>
      </a:defRPr>
    </a:lvl6pPr>
    <a:lvl7pPr marL="2743200" algn="l" defTabSz="914400" rtl="0" eaLnBrk="1" latinLnBrk="0" hangingPunct="1">
      <a:defRPr kern="1200">
        <a:solidFill>
          <a:schemeClr val="tx1"/>
        </a:solidFill>
        <a:latin typeface="Arial Narrow" pitchFamily="34" charset="0"/>
        <a:ea typeface="+mn-ea"/>
        <a:cs typeface="Arial" charset="0"/>
      </a:defRPr>
    </a:lvl7pPr>
    <a:lvl8pPr marL="3200400" algn="l" defTabSz="914400" rtl="0" eaLnBrk="1" latinLnBrk="0" hangingPunct="1">
      <a:defRPr kern="1200">
        <a:solidFill>
          <a:schemeClr val="tx1"/>
        </a:solidFill>
        <a:latin typeface="Arial Narrow" pitchFamily="34" charset="0"/>
        <a:ea typeface="+mn-ea"/>
        <a:cs typeface="Arial" charset="0"/>
      </a:defRPr>
    </a:lvl8pPr>
    <a:lvl9pPr marL="3657600" algn="l" defTabSz="914400" rtl="0" eaLnBrk="1" latinLnBrk="0" hangingPunct="1">
      <a:defRPr kern="1200">
        <a:solidFill>
          <a:schemeClr val="tx1"/>
        </a:solidFill>
        <a:latin typeface="Arial Narrow"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D989"/>
    <a:srgbClr val="FFFFFF"/>
    <a:srgbClr val="81C02B"/>
    <a:srgbClr val="000000"/>
    <a:srgbClr val="703B96"/>
    <a:srgbClr val="BEB0F2"/>
    <a:srgbClr val="FFA829"/>
    <a:srgbClr val="8F54BC"/>
    <a:srgbClr val="FF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4921" autoAdjust="0"/>
  </p:normalViewPr>
  <p:slideViewPr>
    <p:cSldViewPr>
      <p:cViewPr varScale="1">
        <p:scale>
          <a:sx n="58" d="100"/>
          <a:sy n="58" d="100"/>
        </p:scale>
        <p:origin x="1524" y="7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0A1787-C282-4517-B53A-337B70C4200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3572A4D-75D5-440A-95FF-EFCF0AEBA15E}">
      <dgm:prSet phldrT="[Text]"/>
      <dgm:spPr/>
      <dgm:t>
        <a:bodyPr/>
        <a:lstStyle/>
        <a:p>
          <a:r>
            <a:rPr lang="en-US" dirty="0" smtClean="0"/>
            <a:t>Recovery</a:t>
          </a:r>
          <a:endParaRPr lang="en-US" dirty="0"/>
        </a:p>
      </dgm:t>
    </dgm:pt>
    <dgm:pt modelId="{08D69F09-476A-4B14-A493-5E65EAF6AC9B}" type="parTrans" cxnId="{2C30F0DE-F0C9-43BF-AB8B-EDFB33C94A98}">
      <dgm:prSet/>
      <dgm:spPr/>
      <dgm:t>
        <a:bodyPr/>
        <a:lstStyle/>
        <a:p>
          <a:endParaRPr lang="en-US"/>
        </a:p>
      </dgm:t>
    </dgm:pt>
    <dgm:pt modelId="{70F8754B-20D9-475B-AA87-77761D3979C0}" type="sibTrans" cxnId="{2C30F0DE-F0C9-43BF-AB8B-EDFB33C94A98}">
      <dgm:prSet/>
      <dgm:spPr/>
      <dgm:t>
        <a:bodyPr/>
        <a:lstStyle/>
        <a:p>
          <a:endParaRPr lang="en-US"/>
        </a:p>
      </dgm:t>
    </dgm:pt>
    <dgm:pt modelId="{1941883E-49DB-423C-86EB-9EB5995B92F8}">
      <dgm:prSet phldrT="[Text]"/>
      <dgm:spPr/>
      <dgm:t>
        <a:bodyPr/>
        <a:lstStyle/>
        <a:p>
          <a:r>
            <a:rPr lang="en-US" dirty="0" smtClean="0"/>
            <a:t>Education</a:t>
          </a:r>
          <a:endParaRPr lang="en-US" dirty="0"/>
        </a:p>
      </dgm:t>
    </dgm:pt>
    <dgm:pt modelId="{15012ECC-CC89-4769-A811-F2773C92B4C2}" type="parTrans" cxnId="{ED21678B-E30E-4692-87B9-48AA91EEC84B}">
      <dgm:prSet/>
      <dgm:spPr/>
      <dgm:t>
        <a:bodyPr/>
        <a:lstStyle/>
        <a:p>
          <a:endParaRPr lang="en-US"/>
        </a:p>
      </dgm:t>
    </dgm:pt>
    <dgm:pt modelId="{16167AA3-4D79-42A4-AE03-B6FA0D804124}" type="sibTrans" cxnId="{ED21678B-E30E-4692-87B9-48AA91EEC84B}">
      <dgm:prSet/>
      <dgm:spPr/>
      <dgm:t>
        <a:bodyPr/>
        <a:lstStyle/>
        <a:p>
          <a:endParaRPr lang="en-US"/>
        </a:p>
      </dgm:t>
    </dgm:pt>
    <dgm:pt modelId="{43C969CA-DE16-4FA8-A0A1-72F98699E4EC}">
      <dgm:prSet phldrT="[Text]"/>
      <dgm:spPr/>
      <dgm:t>
        <a:bodyPr/>
        <a:lstStyle/>
        <a:p>
          <a:r>
            <a:rPr lang="en-US" dirty="0" smtClean="0"/>
            <a:t>Understanding Stress</a:t>
          </a:r>
          <a:endParaRPr lang="en-US" dirty="0"/>
        </a:p>
      </dgm:t>
    </dgm:pt>
    <dgm:pt modelId="{BAF9516E-8DDD-4A82-87E7-35FAD0C5E13E}" type="parTrans" cxnId="{F5B9FB09-DC01-4F06-A494-80FC33F65ECA}">
      <dgm:prSet/>
      <dgm:spPr/>
      <dgm:t>
        <a:bodyPr/>
        <a:lstStyle/>
        <a:p>
          <a:endParaRPr lang="en-US"/>
        </a:p>
      </dgm:t>
    </dgm:pt>
    <dgm:pt modelId="{8FC6F5B5-9BB3-48D6-8EB1-F1896D16E495}" type="sibTrans" cxnId="{F5B9FB09-DC01-4F06-A494-80FC33F65ECA}">
      <dgm:prSet/>
      <dgm:spPr/>
      <dgm:t>
        <a:bodyPr/>
        <a:lstStyle/>
        <a:p>
          <a:endParaRPr lang="en-US"/>
        </a:p>
      </dgm:t>
    </dgm:pt>
    <dgm:pt modelId="{06C8CE81-3D7D-4C10-B56B-F6585FF0C2B7}">
      <dgm:prSet phldrT="[Text]"/>
      <dgm:spPr/>
      <dgm:t>
        <a:bodyPr/>
        <a:lstStyle/>
        <a:p>
          <a:r>
            <a:rPr lang="en-US" dirty="0" smtClean="0"/>
            <a:t>Collaboration</a:t>
          </a:r>
          <a:endParaRPr lang="en-US" dirty="0"/>
        </a:p>
      </dgm:t>
    </dgm:pt>
    <dgm:pt modelId="{A7B912C4-6062-427F-A0E9-71D396AB55D9}" type="parTrans" cxnId="{D702C5B8-1DFF-48E3-B531-232996735CA2}">
      <dgm:prSet/>
      <dgm:spPr/>
      <dgm:t>
        <a:bodyPr/>
        <a:lstStyle/>
        <a:p>
          <a:endParaRPr lang="en-US"/>
        </a:p>
      </dgm:t>
    </dgm:pt>
    <dgm:pt modelId="{DA759DE3-16C7-4B4D-910B-F3F71DF615C9}" type="sibTrans" cxnId="{D702C5B8-1DFF-48E3-B531-232996735CA2}">
      <dgm:prSet/>
      <dgm:spPr/>
      <dgm:t>
        <a:bodyPr/>
        <a:lstStyle/>
        <a:p>
          <a:endParaRPr lang="en-US"/>
        </a:p>
      </dgm:t>
    </dgm:pt>
    <dgm:pt modelId="{32468F76-CD12-4264-AE20-1001D7EC7514}">
      <dgm:prSet phldrT="[Text]"/>
      <dgm:spPr/>
      <dgm:t>
        <a:bodyPr/>
        <a:lstStyle/>
        <a:p>
          <a:r>
            <a:rPr lang="en-US" dirty="0" smtClean="0"/>
            <a:t>Relapse Prevention</a:t>
          </a:r>
          <a:endParaRPr lang="en-US" dirty="0"/>
        </a:p>
      </dgm:t>
    </dgm:pt>
    <dgm:pt modelId="{754842C8-C5AA-4A94-97BB-09F3CDEEE545}" type="parTrans" cxnId="{A0300646-1AB7-4192-AA71-351B6FC3BA05}">
      <dgm:prSet/>
      <dgm:spPr/>
      <dgm:t>
        <a:bodyPr/>
        <a:lstStyle/>
        <a:p>
          <a:endParaRPr lang="en-US"/>
        </a:p>
      </dgm:t>
    </dgm:pt>
    <dgm:pt modelId="{E99A203D-0910-4C67-976D-7F274EC25E00}" type="sibTrans" cxnId="{A0300646-1AB7-4192-AA71-351B6FC3BA05}">
      <dgm:prSet/>
      <dgm:spPr/>
      <dgm:t>
        <a:bodyPr/>
        <a:lstStyle/>
        <a:p>
          <a:endParaRPr lang="en-US"/>
        </a:p>
      </dgm:t>
    </dgm:pt>
    <dgm:pt modelId="{D11AC0FA-509D-4394-A02A-3F0156541F19}">
      <dgm:prSet phldrT="[Text]"/>
      <dgm:spPr/>
      <dgm:t>
        <a:bodyPr/>
        <a:lstStyle/>
        <a:p>
          <a:r>
            <a:rPr lang="en-US" dirty="0" smtClean="0"/>
            <a:t>Coping Strategies</a:t>
          </a:r>
          <a:endParaRPr lang="en-US" dirty="0"/>
        </a:p>
      </dgm:t>
    </dgm:pt>
    <dgm:pt modelId="{F79C2F85-CE4C-43C7-9899-42183E77A3F4}" type="parTrans" cxnId="{839AED8A-06A1-4848-B681-40361D3833DC}">
      <dgm:prSet/>
      <dgm:spPr/>
      <dgm:t>
        <a:bodyPr/>
        <a:lstStyle/>
        <a:p>
          <a:endParaRPr lang="en-US"/>
        </a:p>
      </dgm:t>
    </dgm:pt>
    <dgm:pt modelId="{1671743D-E6B0-44F6-B37E-D33999225315}" type="sibTrans" cxnId="{839AED8A-06A1-4848-B681-40361D3833DC}">
      <dgm:prSet/>
      <dgm:spPr/>
      <dgm:t>
        <a:bodyPr/>
        <a:lstStyle/>
        <a:p>
          <a:endParaRPr lang="en-US"/>
        </a:p>
      </dgm:t>
    </dgm:pt>
    <dgm:pt modelId="{D3DA5F69-3999-487C-9D65-52E5661F107D}" type="pres">
      <dgm:prSet presAssocID="{E60A1787-C282-4517-B53A-337B70C42004}" presName="diagram" presStyleCnt="0">
        <dgm:presLayoutVars>
          <dgm:dir/>
          <dgm:resizeHandles val="exact"/>
        </dgm:presLayoutVars>
      </dgm:prSet>
      <dgm:spPr/>
      <dgm:t>
        <a:bodyPr/>
        <a:lstStyle/>
        <a:p>
          <a:endParaRPr lang="en-US"/>
        </a:p>
      </dgm:t>
    </dgm:pt>
    <dgm:pt modelId="{6C2CE76F-D362-426B-9926-40678EE85A37}" type="pres">
      <dgm:prSet presAssocID="{43572A4D-75D5-440A-95FF-EFCF0AEBA15E}" presName="node" presStyleLbl="node1" presStyleIdx="0" presStyleCnt="6">
        <dgm:presLayoutVars>
          <dgm:bulletEnabled val="1"/>
        </dgm:presLayoutVars>
      </dgm:prSet>
      <dgm:spPr/>
      <dgm:t>
        <a:bodyPr/>
        <a:lstStyle/>
        <a:p>
          <a:endParaRPr lang="en-US"/>
        </a:p>
      </dgm:t>
    </dgm:pt>
    <dgm:pt modelId="{AA2B160C-C1CB-4C64-9B15-AA91242230F5}" type="pres">
      <dgm:prSet presAssocID="{70F8754B-20D9-475B-AA87-77761D3979C0}" presName="sibTrans" presStyleCnt="0"/>
      <dgm:spPr/>
    </dgm:pt>
    <dgm:pt modelId="{1E44AF69-4639-4855-97CF-FAE8143AF86A}" type="pres">
      <dgm:prSet presAssocID="{1941883E-49DB-423C-86EB-9EB5995B92F8}" presName="node" presStyleLbl="node1" presStyleIdx="1" presStyleCnt="6">
        <dgm:presLayoutVars>
          <dgm:bulletEnabled val="1"/>
        </dgm:presLayoutVars>
      </dgm:prSet>
      <dgm:spPr/>
      <dgm:t>
        <a:bodyPr/>
        <a:lstStyle/>
        <a:p>
          <a:endParaRPr lang="en-US"/>
        </a:p>
      </dgm:t>
    </dgm:pt>
    <dgm:pt modelId="{388B732E-5D38-48B1-B5EC-6BDA5800EBF8}" type="pres">
      <dgm:prSet presAssocID="{16167AA3-4D79-42A4-AE03-B6FA0D804124}" presName="sibTrans" presStyleCnt="0"/>
      <dgm:spPr/>
    </dgm:pt>
    <dgm:pt modelId="{10D16C4C-FA26-4BD0-9BCD-5CCDEF97D91D}" type="pres">
      <dgm:prSet presAssocID="{43C969CA-DE16-4FA8-A0A1-72F98699E4EC}" presName="node" presStyleLbl="node1" presStyleIdx="2" presStyleCnt="6">
        <dgm:presLayoutVars>
          <dgm:bulletEnabled val="1"/>
        </dgm:presLayoutVars>
      </dgm:prSet>
      <dgm:spPr/>
      <dgm:t>
        <a:bodyPr/>
        <a:lstStyle/>
        <a:p>
          <a:endParaRPr lang="en-US"/>
        </a:p>
      </dgm:t>
    </dgm:pt>
    <dgm:pt modelId="{4751E6BB-7A23-4F16-A2CA-8EE1023FE3E5}" type="pres">
      <dgm:prSet presAssocID="{8FC6F5B5-9BB3-48D6-8EB1-F1896D16E495}" presName="sibTrans" presStyleCnt="0"/>
      <dgm:spPr/>
    </dgm:pt>
    <dgm:pt modelId="{E184D90A-41FF-4019-89BE-079F2B8D5D5A}" type="pres">
      <dgm:prSet presAssocID="{06C8CE81-3D7D-4C10-B56B-F6585FF0C2B7}" presName="node" presStyleLbl="node1" presStyleIdx="3" presStyleCnt="6">
        <dgm:presLayoutVars>
          <dgm:bulletEnabled val="1"/>
        </dgm:presLayoutVars>
      </dgm:prSet>
      <dgm:spPr/>
      <dgm:t>
        <a:bodyPr/>
        <a:lstStyle/>
        <a:p>
          <a:endParaRPr lang="en-US"/>
        </a:p>
      </dgm:t>
    </dgm:pt>
    <dgm:pt modelId="{75955BD6-6A5A-4EAE-8797-F963960A19D4}" type="pres">
      <dgm:prSet presAssocID="{DA759DE3-16C7-4B4D-910B-F3F71DF615C9}" presName="sibTrans" presStyleCnt="0"/>
      <dgm:spPr/>
    </dgm:pt>
    <dgm:pt modelId="{FE74F58C-A265-41F2-B926-A2C05108EA80}" type="pres">
      <dgm:prSet presAssocID="{32468F76-CD12-4264-AE20-1001D7EC7514}" presName="node" presStyleLbl="node1" presStyleIdx="4" presStyleCnt="6">
        <dgm:presLayoutVars>
          <dgm:bulletEnabled val="1"/>
        </dgm:presLayoutVars>
      </dgm:prSet>
      <dgm:spPr/>
      <dgm:t>
        <a:bodyPr/>
        <a:lstStyle/>
        <a:p>
          <a:endParaRPr lang="en-US"/>
        </a:p>
      </dgm:t>
    </dgm:pt>
    <dgm:pt modelId="{2094EB8F-57FE-4186-96F8-AD8BDD1462F7}" type="pres">
      <dgm:prSet presAssocID="{E99A203D-0910-4C67-976D-7F274EC25E00}" presName="sibTrans" presStyleCnt="0"/>
      <dgm:spPr/>
    </dgm:pt>
    <dgm:pt modelId="{986E2241-D130-483B-94AE-6972C8293B6E}" type="pres">
      <dgm:prSet presAssocID="{D11AC0FA-509D-4394-A02A-3F0156541F19}" presName="node" presStyleLbl="node1" presStyleIdx="5" presStyleCnt="6">
        <dgm:presLayoutVars>
          <dgm:bulletEnabled val="1"/>
        </dgm:presLayoutVars>
      </dgm:prSet>
      <dgm:spPr/>
      <dgm:t>
        <a:bodyPr/>
        <a:lstStyle/>
        <a:p>
          <a:endParaRPr lang="en-US"/>
        </a:p>
      </dgm:t>
    </dgm:pt>
  </dgm:ptLst>
  <dgm:cxnLst>
    <dgm:cxn modelId="{A0300646-1AB7-4192-AA71-351B6FC3BA05}" srcId="{E60A1787-C282-4517-B53A-337B70C42004}" destId="{32468F76-CD12-4264-AE20-1001D7EC7514}" srcOrd="4" destOrd="0" parTransId="{754842C8-C5AA-4A94-97BB-09F3CDEEE545}" sibTransId="{E99A203D-0910-4C67-976D-7F274EC25E00}"/>
    <dgm:cxn modelId="{FF578922-8288-478E-88B3-C49C85589E75}" type="presOf" srcId="{1941883E-49DB-423C-86EB-9EB5995B92F8}" destId="{1E44AF69-4639-4855-97CF-FAE8143AF86A}" srcOrd="0" destOrd="0" presId="urn:microsoft.com/office/officeart/2005/8/layout/default"/>
    <dgm:cxn modelId="{D96BD8EE-DC5E-4661-8631-C00BF1893445}" type="presOf" srcId="{43C969CA-DE16-4FA8-A0A1-72F98699E4EC}" destId="{10D16C4C-FA26-4BD0-9BCD-5CCDEF97D91D}" srcOrd="0" destOrd="0" presId="urn:microsoft.com/office/officeart/2005/8/layout/default"/>
    <dgm:cxn modelId="{839AED8A-06A1-4848-B681-40361D3833DC}" srcId="{E60A1787-C282-4517-B53A-337B70C42004}" destId="{D11AC0FA-509D-4394-A02A-3F0156541F19}" srcOrd="5" destOrd="0" parTransId="{F79C2F85-CE4C-43C7-9899-42183E77A3F4}" sibTransId="{1671743D-E6B0-44F6-B37E-D33999225315}"/>
    <dgm:cxn modelId="{F5B9FB09-DC01-4F06-A494-80FC33F65ECA}" srcId="{E60A1787-C282-4517-B53A-337B70C42004}" destId="{43C969CA-DE16-4FA8-A0A1-72F98699E4EC}" srcOrd="2" destOrd="0" parTransId="{BAF9516E-8DDD-4A82-87E7-35FAD0C5E13E}" sibTransId="{8FC6F5B5-9BB3-48D6-8EB1-F1896D16E495}"/>
    <dgm:cxn modelId="{2C30F0DE-F0C9-43BF-AB8B-EDFB33C94A98}" srcId="{E60A1787-C282-4517-B53A-337B70C42004}" destId="{43572A4D-75D5-440A-95FF-EFCF0AEBA15E}" srcOrd="0" destOrd="0" parTransId="{08D69F09-476A-4B14-A493-5E65EAF6AC9B}" sibTransId="{70F8754B-20D9-475B-AA87-77761D3979C0}"/>
    <dgm:cxn modelId="{733041E2-BF77-4F72-9F16-966EA0278AD6}" type="presOf" srcId="{43572A4D-75D5-440A-95FF-EFCF0AEBA15E}" destId="{6C2CE76F-D362-426B-9926-40678EE85A37}" srcOrd="0" destOrd="0" presId="urn:microsoft.com/office/officeart/2005/8/layout/default"/>
    <dgm:cxn modelId="{D702C5B8-1DFF-48E3-B531-232996735CA2}" srcId="{E60A1787-C282-4517-B53A-337B70C42004}" destId="{06C8CE81-3D7D-4C10-B56B-F6585FF0C2B7}" srcOrd="3" destOrd="0" parTransId="{A7B912C4-6062-427F-A0E9-71D396AB55D9}" sibTransId="{DA759DE3-16C7-4B4D-910B-F3F71DF615C9}"/>
    <dgm:cxn modelId="{BE196B3D-7943-4AE7-AF53-7FC8ABEDF7E2}" type="presOf" srcId="{D11AC0FA-509D-4394-A02A-3F0156541F19}" destId="{986E2241-D130-483B-94AE-6972C8293B6E}" srcOrd="0" destOrd="0" presId="urn:microsoft.com/office/officeart/2005/8/layout/default"/>
    <dgm:cxn modelId="{ED21678B-E30E-4692-87B9-48AA91EEC84B}" srcId="{E60A1787-C282-4517-B53A-337B70C42004}" destId="{1941883E-49DB-423C-86EB-9EB5995B92F8}" srcOrd="1" destOrd="0" parTransId="{15012ECC-CC89-4769-A811-F2773C92B4C2}" sibTransId="{16167AA3-4D79-42A4-AE03-B6FA0D804124}"/>
    <dgm:cxn modelId="{FBA5EFFE-C86F-427C-8592-062EDADA82CC}" type="presOf" srcId="{E60A1787-C282-4517-B53A-337B70C42004}" destId="{D3DA5F69-3999-487C-9D65-52E5661F107D}" srcOrd="0" destOrd="0" presId="urn:microsoft.com/office/officeart/2005/8/layout/default"/>
    <dgm:cxn modelId="{137957AF-5EB7-45D0-B3DC-5E17EECD0823}" type="presOf" srcId="{06C8CE81-3D7D-4C10-B56B-F6585FF0C2B7}" destId="{E184D90A-41FF-4019-89BE-079F2B8D5D5A}" srcOrd="0" destOrd="0" presId="urn:microsoft.com/office/officeart/2005/8/layout/default"/>
    <dgm:cxn modelId="{A798CCE5-2F4C-4175-A6DC-B33FC1669512}" type="presOf" srcId="{32468F76-CD12-4264-AE20-1001D7EC7514}" destId="{FE74F58C-A265-41F2-B926-A2C05108EA80}" srcOrd="0" destOrd="0" presId="urn:microsoft.com/office/officeart/2005/8/layout/default"/>
    <dgm:cxn modelId="{2607870C-0EE5-454E-9CA8-BE3606A4BC51}" type="presParOf" srcId="{D3DA5F69-3999-487C-9D65-52E5661F107D}" destId="{6C2CE76F-D362-426B-9926-40678EE85A37}" srcOrd="0" destOrd="0" presId="urn:microsoft.com/office/officeart/2005/8/layout/default"/>
    <dgm:cxn modelId="{93020AD5-FEE2-4CFD-A807-7D311DEA2D5F}" type="presParOf" srcId="{D3DA5F69-3999-487C-9D65-52E5661F107D}" destId="{AA2B160C-C1CB-4C64-9B15-AA91242230F5}" srcOrd="1" destOrd="0" presId="urn:microsoft.com/office/officeart/2005/8/layout/default"/>
    <dgm:cxn modelId="{77AE9816-5905-47A9-9341-2C5DC50F3113}" type="presParOf" srcId="{D3DA5F69-3999-487C-9D65-52E5661F107D}" destId="{1E44AF69-4639-4855-97CF-FAE8143AF86A}" srcOrd="2" destOrd="0" presId="urn:microsoft.com/office/officeart/2005/8/layout/default"/>
    <dgm:cxn modelId="{DF1F826C-619D-4715-AF49-4C050B6A6EBA}" type="presParOf" srcId="{D3DA5F69-3999-487C-9D65-52E5661F107D}" destId="{388B732E-5D38-48B1-B5EC-6BDA5800EBF8}" srcOrd="3" destOrd="0" presId="urn:microsoft.com/office/officeart/2005/8/layout/default"/>
    <dgm:cxn modelId="{4E288383-1AB4-492B-A7F7-66D8886923D2}" type="presParOf" srcId="{D3DA5F69-3999-487C-9D65-52E5661F107D}" destId="{10D16C4C-FA26-4BD0-9BCD-5CCDEF97D91D}" srcOrd="4" destOrd="0" presId="urn:microsoft.com/office/officeart/2005/8/layout/default"/>
    <dgm:cxn modelId="{2CCD10F4-5936-4662-BB7E-3E4C6E2AD8DE}" type="presParOf" srcId="{D3DA5F69-3999-487C-9D65-52E5661F107D}" destId="{4751E6BB-7A23-4F16-A2CA-8EE1023FE3E5}" srcOrd="5" destOrd="0" presId="urn:microsoft.com/office/officeart/2005/8/layout/default"/>
    <dgm:cxn modelId="{8267839C-1093-4B3C-AE04-AB7E6D871C89}" type="presParOf" srcId="{D3DA5F69-3999-487C-9D65-52E5661F107D}" destId="{E184D90A-41FF-4019-89BE-079F2B8D5D5A}" srcOrd="6" destOrd="0" presId="urn:microsoft.com/office/officeart/2005/8/layout/default"/>
    <dgm:cxn modelId="{84735A80-7270-4748-A88D-DDCBFF1982D0}" type="presParOf" srcId="{D3DA5F69-3999-487C-9D65-52E5661F107D}" destId="{75955BD6-6A5A-4EAE-8797-F963960A19D4}" srcOrd="7" destOrd="0" presId="urn:microsoft.com/office/officeart/2005/8/layout/default"/>
    <dgm:cxn modelId="{E095B5B1-D633-4E4C-89BB-B8CB1B31D688}" type="presParOf" srcId="{D3DA5F69-3999-487C-9D65-52E5661F107D}" destId="{FE74F58C-A265-41F2-B926-A2C05108EA80}" srcOrd="8" destOrd="0" presId="urn:microsoft.com/office/officeart/2005/8/layout/default"/>
    <dgm:cxn modelId="{D4360FA5-6477-4E4A-BDF1-B33B80A22FF0}" type="presParOf" srcId="{D3DA5F69-3999-487C-9D65-52E5661F107D}" destId="{2094EB8F-57FE-4186-96F8-AD8BDD1462F7}" srcOrd="9" destOrd="0" presId="urn:microsoft.com/office/officeart/2005/8/layout/default"/>
    <dgm:cxn modelId="{AB4B53EC-269A-41B7-A253-0FD2279F23E6}" type="presParOf" srcId="{D3DA5F69-3999-487C-9D65-52E5661F107D}" destId="{986E2241-D130-483B-94AE-6972C8293B6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BE19A7-8156-457E-A613-9DF690BA7567}"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en-US"/>
        </a:p>
      </dgm:t>
    </dgm:pt>
    <dgm:pt modelId="{9D630FF6-EFEE-419C-8FC9-1DC071C51E17}">
      <dgm:prSet phldrT="[Text]" custT="1"/>
      <dgm:spPr/>
      <dgm:t>
        <a:bodyPr/>
        <a:lstStyle/>
        <a:p>
          <a:r>
            <a:rPr lang="en-US" sz="3600" b="1" dirty="0" smtClean="0">
              <a:solidFill>
                <a:srgbClr val="FFFFFF"/>
              </a:solidFill>
              <a:effectLst>
                <a:outerShdw blurRad="38100" dist="38100" dir="2700000" algn="tl">
                  <a:srgbClr val="000000">
                    <a:alpha val="43137"/>
                  </a:srgbClr>
                </a:outerShdw>
              </a:effectLst>
            </a:rPr>
            <a:t>Coerce</a:t>
          </a:r>
          <a:endParaRPr lang="en-US" sz="3600" b="1" dirty="0">
            <a:solidFill>
              <a:srgbClr val="FFFFFF"/>
            </a:solidFill>
            <a:effectLst>
              <a:outerShdw blurRad="38100" dist="38100" dir="2700000" algn="tl">
                <a:srgbClr val="000000">
                  <a:alpha val="43137"/>
                </a:srgbClr>
              </a:outerShdw>
            </a:effectLst>
          </a:endParaRPr>
        </a:p>
      </dgm:t>
    </dgm:pt>
    <dgm:pt modelId="{F6E7FA3B-CCA9-4BEE-A769-C8E82EC033BF}" type="parTrans" cxnId="{C3599661-4896-4D95-89DC-9F4B6A3FDD12}">
      <dgm:prSet/>
      <dgm:spPr/>
      <dgm:t>
        <a:bodyPr/>
        <a:lstStyle/>
        <a:p>
          <a:endParaRPr lang="en-US"/>
        </a:p>
      </dgm:t>
    </dgm:pt>
    <dgm:pt modelId="{BDD2731F-80C3-4ED2-9A52-C3A9A3AAC873}" type="sibTrans" cxnId="{C3599661-4896-4D95-89DC-9F4B6A3FDD12}">
      <dgm:prSet/>
      <dgm:spPr/>
      <dgm:t>
        <a:bodyPr/>
        <a:lstStyle/>
        <a:p>
          <a:endParaRPr lang="en-US"/>
        </a:p>
      </dgm:t>
    </dgm:pt>
    <dgm:pt modelId="{102823C5-5139-4BBE-9BE7-1148FE809C4A}">
      <dgm:prSet phldrT="[Text]" custT="1"/>
      <dgm:spPr/>
      <dgm:t>
        <a:bodyPr/>
        <a:lstStyle/>
        <a:p>
          <a:r>
            <a:rPr lang="en-US" sz="3600" b="1" dirty="0" smtClean="0">
              <a:solidFill>
                <a:srgbClr val="FFFFFF"/>
              </a:solidFill>
              <a:effectLst>
                <a:outerShdw blurRad="38100" dist="38100" dir="2700000" algn="tl">
                  <a:srgbClr val="000000">
                    <a:alpha val="43137"/>
                  </a:srgbClr>
                </a:outerShdw>
              </a:effectLst>
            </a:rPr>
            <a:t>Correct</a:t>
          </a:r>
          <a:endParaRPr lang="en-US" sz="3600" b="1" dirty="0">
            <a:solidFill>
              <a:srgbClr val="FFFFFF"/>
            </a:solidFill>
            <a:effectLst>
              <a:outerShdw blurRad="38100" dist="38100" dir="2700000" algn="tl">
                <a:srgbClr val="000000">
                  <a:alpha val="43137"/>
                </a:srgbClr>
              </a:outerShdw>
            </a:effectLst>
          </a:endParaRPr>
        </a:p>
      </dgm:t>
    </dgm:pt>
    <dgm:pt modelId="{6E87E758-E4B6-4DB6-9415-4D38DFD5D016}" type="parTrans" cxnId="{80698CA0-DEE6-40A2-9646-3C5322C8F748}">
      <dgm:prSet/>
      <dgm:spPr/>
      <dgm:t>
        <a:bodyPr/>
        <a:lstStyle/>
        <a:p>
          <a:endParaRPr lang="en-US"/>
        </a:p>
      </dgm:t>
    </dgm:pt>
    <dgm:pt modelId="{9D569629-2AB5-4E92-858F-74A5787C348F}" type="sibTrans" cxnId="{80698CA0-DEE6-40A2-9646-3C5322C8F748}">
      <dgm:prSet/>
      <dgm:spPr/>
      <dgm:t>
        <a:bodyPr/>
        <a:lstStyle/>
        <a:p>
          <a:endParaRPr lang="en-US"/>
        </a:p>
      </dgm:t>
    </dgm:pt>
    <dgm:pt modelId="{6CAA5AA8-3690-4BE2-BBB1-6E25C6F34389}">
      <dgm:prSet phldrT="[Text]" custT="1"/>
      <dgm:spPr/>
      <dgm:t>
        <a:bodyPr/>
        <a:lstStyle/>
        <a:p>
          <a:r>
            <a:rPr lang="en-US" sz="3600" b="1" dirty="0" smtClean="0">
              <a:solidFill>
                <a:srgbClr val="FFFFFF"/>
              </a:solidFill>
              <a:effectLst>
                <a:outerShdw blurRad="38100" dist="38100" dir="2700000" algn="tl">
                  <a:srgbClr val="000000">
                    <a:alpha val="43137"/>
                  </a:srgbClr>
                </a:outerShdw>
              </a:effectLst>
            </a:rPr>
            <a:t>Control</a:t>
          </a:r>
          <a:endParaRPr lang="en-US" sz="3600" b="1" dirty="0">
            <a:solidFill>
              <a:srgbClr val="FFFFFF"/>
            </a:solidFill>
            <a:effectLst>
              <a:outerShdw blurRad="38100" dist="38100" dir="2700000" algn="tl">
                <a:srgbClr val="000000">
                  <a:alpha val="43137"/>
                </a:srgbClr>
              </a:outerShdw>
            </a:effectLst>
          </a:endParaRPr>
        </a:p>
      </dgm:t>
    </dgm:pt>
    <dgm:pt modelId="{9404B93F-9180-4909-8670-DDD7EE1AC208}" type="parTrans" cxnId="{A09251FB-1AD2-4CE5-B54B-3D1F620AB8B1}">
      <dgm:prSet/>
      <dgm:spPr/>
      <dgm:t>
        <a:bodyPr/>
        <a:lstStyle/>
        <a:p>
          <a:endParaRPr lang="en-US"/>
        </a:p>
      </dgm:t>
    </dgm:pt>
    <dgm:pt modelId="{FE88B180-BC32-4748-AE47-D1860BE974E3}" type="sibTrans" cxnId="{A09251FB-1AD2-4CE5-B54B-3D1F620AB8B1}">
      <dgm:prSet/>
      <dgm:spPr/>
      <dgm:t>
        <a:bodyPr/>
        <a:lstStyle/>
        <a:p>
          <a:endParaRPr lang="en-US"/>
        </a:p>
      </dgm:t>
    </dgm:pt>
    <dgm:pt modelId="{BA5D7B37-AADE-4099-8549-F4E7270BFBD3}">
      <dgm:prSet phldrT="[Text]" custT="1"/>
      <dgm:spPr/>
      <dgm:t>
        <a:bodyPr/>
        <a:lstStyle/>
        <a:p>
          <a:r>
            <a:rPr lang="en-US" sz="3600" b="1" dirty="0" smtClean="0">
              <a:solidFill>
                <a:srgbClr val="FFFFFF"/>
              </a:solidFill>
              <a:effectLst>
                <a:outerShdw blurRad="38100" dist="38100" dir="2700000" algn="tl">
                  <a:srgbClr val="000000">
                    <a:alpha val="43137"/>
                  </a:srgbClr>
                </a:outerShdw>
              </a:effectLst>
            </a:rPr>
            <a:t>Confront</a:t>
          </a:r>
          <a:endParaRPr lang="en-US" sz="3600" b="1" dirty="0">
            <a:solidFill>
              <a:srgbClr val="FFFFFF"/>
            </a:solidFill>
            <a:effectLst>
              <a:outerShdw blurRad="38100" dist="38100" dir="2700000" algn="tl">
                <a:srgbClr val="000000">
                  <a:alpha val="43137"/>
                </a:srgbClr>
              </a:outerShdw>
            </a:effectLst>
          </a:endParaRPr>
        </a:p>
      </dgm:t>
    </dgm:pt>
    <dgm:pt modelId="{25D7EF51-8F5F-46AF-8038-35BB3B21B73A}" type="parTrans" cxnId="{0CC506CD-2033-4A2E-98F9-5B931ADBDC46}">
      <dgm:prSet/>
      <dgm:spPr/>
      <dgm:t>
        <a:bodyPr/>
        <a:lstStyle/>
        <a:p>
          <a:endParaRPr lang="en-US"/>
        </a:p>
      </dgm:t>
    </dgm:pt>
    <dgm:pt modelId="{FFEB003B-68CB-4BAB-9E6C-19E5FE81CCA2}" type="sibTrans" cxnId="{0CC506CD-2033-4A2E-98F9-5B931ADBDC46}">
      <dgm:prSet/>
      <dgm:spPr/>
      <dgm:t>
        <a:bodyPr/>
        <a:lstStyle/>
        <a:p>
          <a:endParaRPr lang="en-US"/>
        </a:p>
      </dgm:t>
    </dgm:pt>
    <dgm:pt modelId="{18E0201F-FF1F-425A-ADC6-A7F2E7BBAA3A}" type="pres">
      <dgm:prSet presAssocID="{22BE19A7-8156-457E-A613-9DF690BA7567}" presName="cycle" presStyleCnt="0">
        <dgm:presLayoutVars>
          <dgm:dir/>
          <dgm:resizeHandles val="exact"/>
        </dgm:presLayoutVars>
      </dgm:prSet>
      <dgm:spPr/>
      <dgm:t>
        <a:bodyPr/>
        <a:lstStyle/>
        <a:p>
          <a:endParaRPr lang="en-US"/>
        </a:p>
      </dgm:t>
    </dgm:pt>
    <dgm:pt modelId="{9D881257-6D05-4DA0-A3BA-A0A4EF1E53E6}" type="pres">
      <dgm:prSet presAssocID="{9D630FF6-EFEE-419C-8FC9-1DC071C51E17}" presName="dummy" presStyleCnt="0"/>
      <dgm:spPr/>
      <dgm:t>
        <a:bodyPr/>
        <a:lstStyle/>
        <a:p>
          <a:endParaRPr lang="en-US"/>
        </a:p>
      </dgm:t>
    </dgm:pt>
    <dgm:pt modelId="{189F371D-F28B-4D69-94F4-76AF1C938828}" type="pres">
      <dgm:prSet presAssocID="{9D630FF6-EFEE-419C-8FC9-1DC071C51E17}" presName="node" presStyleLbl="revTx" presStyleIdx="0" presStyleCnt="4" custAng="2722000" custScaleX="124596">
        <dgm:presLayoutVars>
          <dgm:bulletEnabled val="1"/>
        </dgm:presLayoutVars>
      </dgm:prSet>
      <dgm:spPr/>
      <dgm:t>
        <a:bodyPr/>
        <a:lstStyle/>
        <a:p>
          <a:endParaRPr lang="en-US"/>
        </a:p>
      </dgm:t>
    </dgm:pt>
    <dgm:pt modelId="{B073AD32-9395-4E2F-B445-24B857826FA9}" type="pres">
      <dgm:prSet presAssocID="{BDD2731F-80C3-4ED2-9A52-C3A9A3AAC873}" presName="sibTrans" presStyleLbl="node1" presStyleIdx="0" presStyleCnt="4"/>
      <dgm:spPr/>
      <dgm:t>
        <a:bodyPr/>
        <a:lstStyle/>
        <a:p>
          <a:endParaRPr lang="en-US"/>
        </a:p>
      </dgm:t>
    </dgm:pt>
    <dgm:pt modelId="{9879DEC2-82F2-4B96-8E4B-AF4A0EC7B054}" type="pres">
      <dgm:prSet presAssocID="{102823C5-5139-4BBE-9BE7-1148FE809C4A}" presName="dummy" presStyleCnt="0"/>
      <dgm:spPr/>
      <dgm:t>
        <a:bodyPr/>
        <a:lstStyle/>
        <a:p>
          <a:endParaRPr lang="en-US"/>
        </a:p>
      </dgm:t>
    </dgm:pt>
    <dgm:pt modelId="{0D6BDFA0-AFB9-4EB2-86F8-CAAE2B99BD04}" type="pres">
      <dgm:prSet presAssocID="{102823C5-5139-4BBE-9BE7-1148FE809C4A}" presName="node" presStyleLbl="revTx" presStyleIdx="1" presStyleCnt="4" custAng="18849432" custScaleX="129765">
        <dgm:presLayoutVars>
          <dgm:bulletEnabled val="1"/>
        </dgm:presLayoutVars>
      </dgm:prSet>
      <dgm:spPr/>
      <dgm:t>
        <a:bodyPr/>
        <a:lstStyle/>
        <a:p>
          <a:endParaRPr lang="en-US"/>
        </a:p>
      </dgm:t>
    </dgm:pt>
    <dgm:pt modelId="{9A29B578-C171-4D1F-870A-3F9DD42ECE20}" type="pres">
      <dgm:prSet presAssocID="{9D569629-2AB5-4E92-858F-74A5787C348F}" presName="sibTrans" presStyleLbl="node1" presStyleIdx="1" presStyleCnt="4" custScaleX="118750" custLinFactNeighborX="1652" custLinFactNeighborY="4073"/>
      <dgm:spPr/>
      <dgm:t>
        <a:bodyPr/>
        <a:lstStyle/>
        <a:p>
          <a:endParaRPr lang="en-US"/>
        </a:p>
      </dgm:t>
    </dgm:pt>
    <dgm:pt modelId="{8B3A0C6D-8621-42FC-92E4-98CBD750AEAF}" type="pres">
      <dgm:prSet presAssocID="{6CAA5AA8-3690-4BE2-BBB1-6E25C6F34389}" presName="dummy" presStyleCnt="0"/>
      <dgm:spPr/>
      <dgm:t>
        <a:bodyPr/>
        <a:lstStyle/>
        <a:p>
          <a:endParaRPr lang="en-US"/>
        </a:p>
      </dgm:t>
    </dgm:pt>
    <dgm:pt modelId="{C97BBD4F-3383-46B0-9955-A7DA38019824}" type="pres">
      <dgm:prSet presAssocID="{6CAA5AA8-3690-4BE2-BBB1-6E25C6F34389}" presName="node" presStyleLbl="revTx" presStyleIdx="2" presStyleCnt="4" custAng="2531512" custScaleX="140902">
        <dgm:presLayoutVars>
          <dgm:bulletEnabled val="1"/>
        </dgm:presLayoutVars>
      </dgm:prSet>
      <dgm:spPr/>
      <dgm:t>
        <a:bodyPr/>
        <a:lstStyle/>
        <a:p>
          <a:endParaRPr lang="en-US"/>
        </a:p>
      </dgm:t>
    </dgm:pt>
    <dgm:pt modelId="{574CEBFE-00C1-4857-B42C-25ED501FCD10}" type="pres">
      <dgm:prSet presAssocID="{FE88B180-BC32-4748-AE47-D1860BE974E3}" presName="sibTrans" presStyleLbl="node1" presStyleIdx="2" presStyleCnt="4"/>
      <dgm:spPr/>
      <dgm:t>
        <a:bodyPr/>
        <a:lstStyle/>
        <a:p>
          <a:endParaRPr lang="en-US"/>
        </a:p>
      </dgm:t>
    </dgm:pt>
    <dgm:pt modelId="{59A1557F-9501-4CE4-BB89-5339E7221956}" type="pres">
      <dgm:prSet presAssocID="{BA5D7B37-AADE-4099-8549-F4E7270BFBD3}" presName="dummy" presStyleCnt="0"/>
      <dgm:spPr/>
      <dgm:t>
        <a:bodyPr/>
        <a:lstStyle/>
        <a:p>
          <a:endParaRPr lang="en-US"/>
        </a:p>
      </dgm:t>
    </dgm:pt>
    <dgm:pt modelId="{88F3886E-777E-49AD-A080-3661B1639309}" type="pres">
      <dgm:prSet presAssocID="{BA5D7B37-AADE-4099-8549-F4E7270BFBD3}" presName="node" presStyleLbl="revTx" presStyleIdx="3" presStyleCnt="4" custAng="19409368" custScaleX="159251" custScaleY="97844">
        <dgm:presLayoutVars>
          <dgm:bulletEnabled val="1"/>
        </dgm:presLayoutVars>
      </dgm:prSet>
      <dgm:spPr/>
      <dgm:t>
        <a:bodyPr/>
        <a:lstStyle/>
        <a:p>
          <a:endParaRPr lang="en-US"/>
        </a:p>
      </dgm:t>
    </dgm:pt>
    <dgm:pt modelId="{F94B364C-07D5-47E6-A119-8CFBF8C05764}" type="pres">
      <dgm:prSet presAssocID="{FFEB003B-68CB-4BAB-9E6C-19E5FE81CCA2}" presName="sibTrans" presStyleLbl="node1" presStyleIdx="3" presStyleCnt="4"/>
      <dgm:spPr/>
      <dgm:t>
        <a:bodyPr/>
        <a:lstStyle/>
        <a:p>
          <a:endParaRPr lang="en-US"/>
        </a:p>
      </dgm:t>
    </dgm:pt>
  </dgm:ptLst>
  <dgm:cxnLst>
    <dgm:cxn modelId="{47908909-DC5F-4CC6-B2EE-D6ACDE6B3628}" type="presOf" srcId="{22BE19A7-8156-457E-A613-9DF690BA7567}" destId="{18E0201F-FF1F-425A-ADC6-A7F2E7BBAA3A}" srcOrd="0" destOrd="0" presId="urn:microsoft.com/office/officeart/2005/8/layout/cycle1"/>
    <dgm:cxn modelId="{E6C128A1-AE64-48DD-933F-0DB0DAE003B1}" type="presOf" srcId="{BDD2731F-80C3-4ED2-9A52-C3A9A3AAC873}" destId="{B073AD32-9395-4E2F-B445-24B857826FA9}" srcOrd="0" destOrd="0" presId="urn:microsoft.com/office/officeart/2005/8/layout/cycle1"/>
    <dgm:cxn modelId="{80698CA0-DEE6-40A2-9646-3C5322C8F748}" srcId="{22BE19A7-8156-457E-A613-9DF690BA7567}" destId="{102823C5-5139-4BBE-9BE7-1148FE809C4A}" srcOrd="1" destOrd="0" parTransId="{6E87E758-E4B6-4DB6-9415-4D38DFD5D016}" sibTransId="{9D569629-2AB5-4E92-858F-74A5787C348F}"/>
    <dgm:cxn modelId="{C3599661-4896-4D95-89DC-9F4B6A3FDD12}" srcId="{22BE19A7-8156-457E-A613-9DF690BA7567}" destId="{9D630FF6-EFEE-419C-8FC9-1DC071C51E17}" srcOrd="0" destOrd="0" parTransId="{F6E7FA3B-CCA9-4BEE-A769-C8E82EC033BF}" sibTransId="{BDD2731F-80C3-4ED2-9A52-C3A9A3AAC873}"/>
    <dgm:cxn modelId="{B11BE33B-CAC2-4DEF-B0D3-752BF1D85A8B}" type="presOf" srcId="{9D569629-2AB5-4E92-858F-74A5787C348F}" destId="{9A29B578-C171-4D1F-870A-3F9DD42ECE20}" srcOrd="0" destOrd="0" presId="urn:microsoft.com/office/officeart/2005/8/layout/cycle1"/>
    <dgm:cxn modelId="{0853C031-1E2F-4587-BF7C-DFCFB6518192}" type="presOf" srcId="{102823C5-5139-4BBE-9BE7-1148FE809C4A}" destId="{0D6BDFA0-AFB9-4EB2-86F8-CAAE2B99BD04}" srcOrd="0" destOrd="0" presId="urn:microsoft.com/office/officeart/2005/8/layout/cycle1"/>
    <dgm:cxn modelId="{0CC506CD-2033-4A2E-98F9-5B931ADBDC46}" srcId="{22BE19A7-8156-457E-A613-9DF690BA7567}" destId="{BA5D7B37-AADE-4099-8549-F4E7270BFBD3}" srcOrd="3" destOrd="0" parTransId="{25D7EF51-8F5F-46AF-8038-35BB3B21B73A}" sibTransId="{FFEB003B-68CB-4BAB-9E6C-19E5FE81CCA2}"/>
    <dgm:cxn modelId="{304171CB-38B2-4A65-925A-3E2AAD42464B}" type="presOf" srcId="{6CAA5AA8-3690-4BE2-BBB1-6E25C6F34389}" destId="{C97BBD4F-3383-46B0-9955-A7DA38019824}" srcOrd="0" destOrd="0" presId="urn:microsoft.com/office/officeart/2005/8/layout/cycle1"/>
    <dgm:cxn modelId="{32A707CA-047F-4673-89E0-6EFBE9320663}" type="presOf" srcId="{FFEB003B-68CB-4BAB-9E6C-19E5FE81CCA2}" destId="{F94B364C-07D5-47E6-A119-8CFBF8C05764}" srcOrd="0" destOrd="0" presId="urn:microsoft.com/office/officeart/2005/8/layout/cycle1"/>
    <dgm:cxn modelId="{F7408226-EDDC-4CE4-88E9-72F8AF8E64B3}" type="presOf" srcId="{FE88B180-BC32-4748-AE47-D1860BE974E3}" destId="{574CEBFE-00C1-4857-B42C-25ED501FCD10}" srcOrd="0" destOrd="0" presId="urn:microsoft.com/office/officeart/2005/8/layout/cycle1"/>
    <dgm:cxn modelId="{924CFB46-C81B-4E66-B0DC-02A4DFBD03FF}" type="presOf" srcId="{BA5D7B37-AADE-4099-8549-F4E7270BFBD3}" destId="{88F3886E-777E-49AD-A080-3661B1639309}" srcOrd="0" destOrd="0" presId="urn:microsoft.com/office/officeart/2005/8/layout/cycle1"/>
    <dgm:cxn modelId="{A09251FB-1AD2-4CE5-B54B-3D1F620AB8B1}" srcId="{22BE19A7-8156-457E-A613-9DF690BA7567}" destId="{6CAA5AA8-3690-4BE2-BBB1-6E25C6F34389}" srcOrd="2" destOrd="0" parTransId="{9404B93F-9180-4909-8670-DDD7EE1AC208}" sibTransId="{FE88B180-BC32-4748-AE47-D1860BE974E3}"/>
    <dgm:cxn modelId="{9DADC331-9B2B-45BE-A3D7-99167D190745}" type="presOf" srcId="{9D630FF6-EFEE-419C-8FC9-1DC071C51E17}" destId="{189F371D-F28B-4D69-94F4-76AF1C938828}" srcOrd="0" destOrd="0" presId="urn:microsoft.com/office/officeart/2005/8/layout/cycle1"/>
    <dgm:cxn modelId="{59293B2E-2AB7-4EA4-9A03-EB2766776E6E}" type="presParOf" srcId="{18E0201F-FF1F-425A-ADC6-A7F2E7BBAA3A}" destId="{9D881257-6D05-4DA0-A3BA-A0A4EF1E53E6}" srcOrd="0" destOrd="0" presId="urn:microsoft.com/office/officeart/2005/8/layout/cycle1"/>
    <dgm:cxn modelId="{367E86D3-C595-4A5A-ADF5-C25BB8C34EF3}" type="presParOf" srcId="{18E0201F-FF1F-425A-ADC6-A7F2E7BBAA3A}" destId="{189F371D-F28B-4D69-94F4-76AF1C938828}" srcOrd="1" destOrd="0" presId="urn:microsoft.com/office/officeart/2005/8/layout/cycle1"/>
    <dgm:cxn modelId="{798A96E2-E010-4EC4-819C-53B5593506F8}" type="presParOf" srcId="{18E0201F-FF1F-425A-ADC6-A7F2E7BBAA3A}" destId="{B073AD32-9395-4E2F-B445-24B857826FA9}" srcOrd="2" destOrd="0" presId="urn:microsoft.com/office/officeart/2005/8/layout/cycle1"/>
    <dgm:cxn modelId="{7FF06EF9-66A3-462F-8E70-47BBA7F96DDA}" type="presParOf" srcId="{18E0201F-FF1F-425A-ADC6-A7F2E7BBAA3A}" destId="{9879DEC2-82F2-4B96-8E4B-AF4A0EC7B054}" srcOrd="3" destOrd="0" presId="urn:microsoft.com/office/officeart/2005/8/layout/cycle1"/>
    <dgm:cxn modelId="{9E58D100-554E-4074-B11E-7C3CD996C1A2}" type="presParOf" srcId="{18E0201F-FF1F-425A-ADC6-A7F2E7BBAA3A}" destId="{0D6BDFA0-AFB9-4EB2-86F8-CAAE2B99BD04}" srcOrd="4" destOrd="0" presId="urn:microsoft.com/office/officeart/2005/8/layout/cycle1"/>
    <dgm:cxn modelId="{18D7887E-7F0B-4BE1-BA87-D7728A3A31D3}" type="presParOf" srcId="{18E0201F-FF1F-425A-ADC6-A7F2E7BBAA3A}" destId="{9A29B578-C171-4D1F-870A-3F9DD42ECE20}" srcOrd="5" destOrd="0" presId="urn:microsoft.com/office/officeart/2005/8/layout/cycle1"/>
    <dgm:cxn modelId="{B36AAD08-296B-4060-9E5C-7FBB0694BE0C}" type="presParOf" srcId="{18E0201F-FF1F-425A-ADC6-A7F2E7BBAA3A}" destId="{8B3A0C6D-8621-42FC-92E4-98CBD750AEAF}" srcOrd="6" destOrd="0" presId="urn:microsoft.com/office/officeart/2005/8/layout/cycle1"/>
    <dgm:cxn modelId="{C9A3855B-27BF-465F-82AD-ED5C0731CD5B}" type="presParOf" srcId="{18E0201F-FF1F-425A-ADC6-A7F2E7BBAA3A}" destId="{C97BBD4F-3383-46B0-9955-A7DA38019824}" srcOrd="7" destOrd="0" presId="urn:microsoft.com/office/officeart/2005/8/layout/cycle1"/>
    <dgm:cxn modelId="{2953EA71-EB79-4BFE-9A86-4807A6436299}" type="presParOf" srcId="{18E0201F-FF1F-425A-ADC6-A7F2E7BBAA3A}" destId="{574CEBFE-00C1-4857-B42C-25ED501FCD10}" srcOrd="8" destOrd="0" presId="urn:microsoft.com/office/officeart/2005/8/layout/cycle1"/>
    <dgm:cxn modelId="{E697D655-3842-4A0F-985C-BC75E3D271D7}" type="presParOf" srcId="{18E0201F-FF1F-425A-ADC6-A7F2E7BBAA3A}" destId="{59A1557F-9501-4CE4-BB89-5339E7221956}" srcOrd="9" destOrd="0" presId="urn:microsoft.com/office/officeart/2005/8/layout/cycle1"/>
    <dgm:cxn modelId="{416934C3-8BBC-447F-9E0C-A99BEF2303B1}" type="presParOf" srcId="{18E0201F-FF1F-425A-ADC6-A7F2E7BBAA3A}" destId="{88F3886E-777E-49AD-A080-3661B1639309}" srcOrd="10" destOrd="0" presId="urn:microsoft.com/office/officeart/2005/8/layout/cycle1"/>
    <dgm:cxn modelId="{17E81388-5AF6-4AB5-90A3-E0DD20AE7868}" type="presParOf" srcId="{18E0201F-FF1F-425A-ADC6-A7F2E7BBAA3A}" destId="{F94B364C-07D5-47E6-A119-8CFBF8C05764}"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404EB7-D91E-4637-8D78-55255E290A92}" type="doc">
      <dgm:prSet loTypeId="urn:microsoft.com/office/officeart/2005/8/layout/venn1" loCatId="relationship" qsTypeId="urn:microsoft.com/office/officeart/2005/8/quickstyle/simple1" qsCatId="simple" csTypeId="urn:microsoft.com/office/officeart/2005/8/colors/accent1_2" csCatId="accent1" phldr="1"/>
      <dgm:spPr/>
    </dgm:pt>
    <dgm:pt modelId="{660BBB59-01FB-42CD-9337-4D73D286C4F7}">
      <dgm:prSet phldrT="[Text]"/>
      <dgm:spPr/>
      <dgm:t>
        <a:bodyPr/>
        <a:lstStyle/>
        <a:p>
          <a:endParaRPr lang="en-US" dirty="0" smtClean="0"/>
        </a:p>
        <a:p>
          <a:r>
            <a:rPr lang="en-US" dirty="0" smtClean="0">
              <a:ln>
                <a:solidFill>
                  <a:srgbClr val="000000"/>
                </a:solidFill>
              </a:ln>
            </a:rPr>
            <a:t>Genetics</a:t>
          </a:r>
          <a:endParaRPr lang="en-US" dirty="0">
            <a:ln>
              <a:solidFill>
                <a:srgbClr val="000000"/>
              </a:solidFill>
            </a:ln>
          </a:endParaRPr>
        </a:p>
      </dgm:t>
    </dgm:pt>
    <dgm:pt modelId="{6C3A94A2-39B1-4053-8A61-4B817A724B64}" type="parTrans" cxnId="{055148AF-46DA-4B9D-B431-6A9E2CFAE092}">
      <dgm:prSet/>
      <dgm:spPr/>
      <dgm:t>
        <a:bodyPr/>
        <a:lstStyle/>
        <a:p>
          <a:endParaRPr lang="en-US"/>
        </a:p>
      </dgm:t>
    </dgm:pt>
    <dgm:pt modelId="{E77AEC8B-4CA8-4021-A151-DA5B940FCA1A}" type="sibTrans" cxnId="{055148AF-46DA-4B9D-B431-6A9E2CFAE092}">
      <dgm:prSet/>
      <dgm:spPr/>
      <dgm:t>
        <a:bodyPr/>
        <a:lstStyle/>
        <a:p>
          <a:endParaRPr lang="en-US"/>
        </a:p>
      </dgm:t>
    </dgm:pt>
    <dgm:pt modelId="{F1AAADE0-BADC-4A97-B0B6-E300774CA66D}">
      <dgm:prSet phldrT="[Text]"/>
      <dgm:spPr/>
      <dgm:t>
        <a:bodyPr/>
        <a:lstStyle/>
        <a:p>
          <a:r>
            <a:rPr lang="en-US" dirty="0" smtClean="0">
              <a:ln>
                <a:solidFill>
                  <a:srgbClr val="000000"/>
                </a:solidFill>
              </a:ln>
            </a:rPr>
            <a:t>Early Development</a:t>
          </a:r>
          <a:endParaRPr lang="en-US" dirty="0">
            <a:ln>
              <a:solidFill>
                <a:srgbClr val="000000"/>
              </a:solidFill>
            </a:ln>
          </a:endParaRPr>
        </a:p>
      </dgm:t>
    </dgm:pt>
    <dgm:pt modelId="{B6207812-BAE1-4510-B9C2-41472D91D807}" type="parTrans" cxnId="{C51B0F8F-4A76-455E-8AE9-F8735C9F5C80}">
      <dgm:prSet/>
      <dgm:spPr/>
      <dgm:t>
        <a:bodyPr/>
        <a:lstStyle/>
        <a:p>
          <a:endParaRPr lang="en-US"/>
        </a:p>
      </dgm:t>
    </dgm:pt>
    <dgm:pt modelId="{81B24A56-CAE8-458A-9251-8E5C99DF778B}" type="sibTrans" cxnId="{C51B0F8F-4A76-455E-8AE9-F8735C9F5C80}">
      <dgm:prSet/>
      <dgm:spPr/>
      <dgm:t>
        <a:bodyPr/>
        <a:lstStyle/>
        <a:p>
          <a:endParaRPr lang="en-US"/>
        </a:p>
      </dgm:t>
    </dgm:pt>
    <dgm:pt modelId="{68A9DB52-7F1B-4BB0-BC1A-3C1E4CD6DC65}">
      <dgm:prSet phldrT="[Text]"/>
      <dgm:spPr/>
      <dgm:t>
        <a:bodyPr/>
        <a:lstStyle/>
        <a:p>
          <a:r>
            <a:rPr lang="en-US" dirty="0" smtClean="0">
              <a:ln>
                <a:solidFill>
                  <a:srgbClr val="000000"/>
                </a:solidFill>
              </a:ln>
            </a:rPr>
            <a:t>Biochemical Agents</a:t>
          </a:r>
          <a:endParaRPr lang="en-US" dirty="0">
            <a:ln>
              <a:solidFill>
                <a:srgbClr val="000000"/>
              </a:solidFill>
            </a:ln>
          </a:endParaRPr>
        </a:p>
      </dgm:t>
    </dgm:pt>
    <dgm:pt modelId="{892CD171-F876-4E6D-8257-5AD954C074E9}" type="parTrans" cxnId="{638CB97E-2353-4D86-A9B8-D2D60B8FF34E}">
      <dgm:prSet/>
      <dgm:spPr/>
      <dgm:t>
        <a:bodyPr/>
        <a:lstStyle/>
        <a:p>
          <a:endParaRPr lang="en-US"/>
        </a:p>
      </dgm:t>
    </dgm:pt>
    <dgm:pt modelId="{7EB27691-E40E-487B-BD47-D210F0E2438B}" type="sibTrans" cxnId="{638CB97E-2353-4D86-A9B8-D2D60B8FF34E}">
      <dgm:prSet/>
      <dgm:spPr/>
      <dgm:t>
        <a:bodyPr/>
        <a:lstStyle/>
        <a:p>
          <a:endParaRPr lang="en-US"/>
        </a:p>
      </dgm:t>
    </dgm:pt>
    <dgm:pt modelId="{4D7FDFB5-8338-4769-A0E9-AB151EC825D0}" type="pres">
      <dgm:prSet presAssocID="{2C404EB7-D91E-4637-8D78-55255E290A92}" presName="compositeShape" presStyleCnt="0">
        <dgm:presLayoutVars>
          <dgm:chMax val="7"/>
          <dgm:dir/>
          <dgm:resizeHandles val="exact"/>
        </dgm:presLayoutVars>
      </dgm:prSet>
      <dgm:spPr/>
    </dgm:pt>
    <dgm:pt modelId="{728ADAEE-1A69-4EF3-97C9-75343D08CF8B}" type="pres">
      <dgm:prSet presAssocID="{660BBB59-01FB-42CD-9337-4D73D286C4F7}" presName="circ1" presStyleLbl="vennNode1" presStyleIdx="0" presStyleCnt="3"/>
      <dgm:spPr/>
      <dgm:t>
        <a:bodyPr/>
        <a:lstStyle/>
        <a:p>
          <a:endParaRPr lang="en-US"/>
        </a:p>
      </dgm:t>
    </dgm:pt>
    <dgm:pt modelId="{476BFCA8-728C-4BCC-BC0E-9771F3A4DD0B}" type="pres">
      <dgm:prSet presAssocID="{660BBB59-01FB-42CD-9337-4D73D286C4F7}" presName="circ1Tx" presStyleLbl="revTx" presStyleIdx="0" presStyleCnt="0">
        <dgm:presLayoutVars>
          <dgm:chMax val="0"/>
          <dgm:chPref val="0"/>
          <dgm:bulletEnabled val="1"/>
        </dgm:presLayoutVars>
      </dgm:prSet>
      <dgm:spPr/>
      <dgm:t>
        <a:bodyPr/>
        <a:lstStyle/>
        <a:p>
          <a:endParaRPr lang="en-US"/>
        </a:p>
      </dgm:t>
    </dgm:pt>
    <dgm:pt modelId="{52A2F820-4CCF-428F-93F6-E094D790E1C4}" type="pres">
      <dgm:prSet presAssocID="{F1AAADE0-BADC-4A97-B0B6-E300774CA66D}" presName="circ2" presStyleLbl="vennNode1" presStyleIdx="1" presStyleCnt="3"/>
      <dgm:spPr/>
      <dgm:t>
        <a:bodyPr/>
        <a:lstStyle/>
        <a:p>
          <a:endParaRPr lang="en-US"/>
        </a:p>
      </dgm:t>
    </dgm:pt>
    <dgm:pt modelId="{DBAEB4D1-7BCC-448C-A752-6BACA13191F2}" type="pres">
      <dgm:prSet presAssocID="{F1AAADE0-BADC-4A97-B0B6-E300774CA66D}" presName="circ2Tx" presStyleLbl="revTx" presStyleIdx="0" presStyleCnt="0">
        <dgm:presLayoutVars>
          <dgm:chMax val="0"/>
          <dgm:chPref val="0"/>
          <dgm:bulletEnabled val="1"/>
        </dgm:presLayoutVars>
      </dgm:prSet>
      <dgm:spPr/>
      <dgm:t>
        <a:bodyPr/>
        <a:lstStyle/>
        <a:p>
          <a:endParaRPr lang="en-US"/>
        </a:p>
      </dgm:t>
    </dgm:pt>
    <dgm:pt modelId="{436AAECA-F148-404B-8AA0-F375140E2B67}" type="pres">
      <dgm:prSet presAssocID="{68A9DB52-7F1B-4BB0-BC1A-3C1E4CD6DC65}" presName="circ3" presStyleLbl="vennNode1" presStyleIdx="2" presStyleCnt="3"/>
      <dgm:spPr/>
      <dgm:t>
        <a:bodyPr/>
        <a:lstStyle/>
        <a:p>
          <a:endParaRPr lang="en-US"/>
        </a:p>
      </dgm:t>
    </dgm:pt>
    <dgm:pt modelId="{C176B16B-18E4-4363-B0AB-F3208D0172AC}" type="pres">
      <dgm:prSet presAssocID="{68A9DB52-7F1B-4BB0-BC1A-3C1E4CD6DC65}" presName="circ3Tx" presStyleLbl="revTx" presStyleIdx="0" presStyleCnt="0">
        <dgm:presLayoutVars>
          <dgm:chMax val="0"/>
          <dgm:chPref val="0"/>
          <dgm:bulletEnabled val="1"/>
        </dgm:presLayoutVars>
      </dgm:prSet>
      <dgm:spPr/>
      <dgm:t>
        <a:bodyPr/>
        <a:lstStyle/>
        <a:p>
          <a:endParaRPr lang="en-US"/>
        </a:p>
      </dgm:t>
    </dgm:pt>
  </dgm:ptLst>
  <dgm:cxnLst>
    <dgm:cxn modelId="{22C272CA-EA01-4EB4-83BC-2665968EC62E}" type="presOf" srcId="{68A9DB52-7F1B-4BB0-BC1A-3C1E4CD6DC65}" destId="{C176B16B-18E4-4363-B0AB-F3208D0172AC}" srcOrd="1" destOrd="0" presId="urn:microsoft.com/office/officeart/2005/8/layout/venn1"/>
    <dgm:cxn modelId="{9E6D78E2-036E-45D3-9DDA-0DCA15DA26A0}" type="presOf" srcId="{F1AAADE0-BADC-4A97-B0B6-E300774CA66D}" destId="{DBAEB4D1-7BCC-448C-A752-6BACA13191F2}" srcOrd="1" destOrd="0" presId="urn:microsoft.com/office/officeart/2005/8/layout/venn1"/>
    <dgm:cxn modelId="{203774E1-EE3B-48B5-BF4D-F1E2ACCCD17D}" type="presOf" srcId="{F1AAADE0-BADC-4A97-B0B6-E300774CA66D}" destId="{52A2F820-4CCF-428F-93F6-E094D790E1C4}" srcOrd="0" destOrd="0" presId="urn:microsoft.com/office/officeart/2005/8/layout/venn1"/>
    <dgm:cxn modelId="{638CB97E-2353-4D86-A9B8-D2D60B8FF34E}" srcId="{2C404EB7-D91E-4637-8D78-55255E290A92}" destId="{68A9DB52-7F1B-4BB0-BC1A-3C1E4CD6DC65}" srcOrd="2" destOrd="0" parTransId="{892CD171-F876-4E6D-8257-5AD954C074E9}" sibTransId="{7EB27691-E40E-487B-BD47-D210F0E2438B}"/>
    <dgm:cxn modelId="{C51B0F8F-4A76-455E-8AE9-F8735C9F5C80}" srcId="{2C404EB7-D91E-4637-8D78-55255E290A92}" destId="{F1AAADE0-BADC-4A97-B0B6-E300774CA66D}" srcOrd="1" destOrd="0" parTransId="{B6207812-BAE1-4510-B9C2-41472D91D807}" sibTransId="{81B24A56-CAE8-458A-9251-8E5C99DF778B}"/>
    <dgm:cxn modelId="{64B9848E-6120-4884-8CBF-5DB107F4480D}" type="presOf" srcId="{660BBB59-01FB-42CD-9337-4D73D286C4F7}" destId="{476BFCA8-728C-4BCC-BC0E-9771F3A4DD0B}" srcOrd="1" destOrd="0" presId="urn:microsoft.com/office/officeart/2005/8/layout/venn1"/>
    <dgm:cxn modelId="{EF1BA8DD-2129-4BC2-AA1A-E861C517ADE4}" type="presOf" srcId="{660BBB59-01FB-42CD-9337-4D73D286C4F7}" destId="{728ADAEE-1A69-4EF3-97C9-75343D08CF8B}" srcOrd="0" destOrd="0" presId="urn:microsoft.com/office/officeart/2005/8/layout/venn1"/>
    <dgm:cxn modelId="{BB2E1F4A-54F2-4551-ABCF-EC475CC2950C}" type="presOf" srcId="{68A9DB52-7F1B-4BB0-BC1A-3C1E4CD6DC65}" destId="{436AAECA-F148-404B-8AA0-F375140E2B67}" srcOrd="0" destOrd="0" presId="urn:microsoft.com/office/officeart/2005/8/layout/venn1"/>
    <dgm:cxn modelId="{055148AF-46DA-4B9D-B431-6A9E2CFAE092}" srcId="{2C404EB7-D91E-4637-8D78-55255E290A92}" destId="{660BBB59-01FB-42CD-9337-4D73D286C4F7}" srcOrd="0" destOrd="0" parTransId="{6C3A94A2-39B1-4053-8A61-4B817A724B64}" sibTransId="{E77AEC8B-4CA8-4021-A151-DA5B940FCA1A}"/>
    <dgm:cxn modelId="{A9C227AA-37A2-4D12-952F-6099C1328CB4}" type="presOf" srcId="{2C404EB7-D91E-4637-8D78-55255E290A92}" destId="{4D7FDFB5-8338-4769-A0E9-AB151EC825D0}" srcOrd="0" destOrd="0" presId="urn:microsoft.com/office/officeart/2005/8/layout/venn1"/>
    <dgm:cxn modelId="{62DBDD7B-CAE0-467B-9EC9-92387209AF35}" type="presParOf" srcId="{4D7FDFB5-8338-4769-A0E9-AB151EC825D0}" destId="{728ADAEE-1A69-4EF3-97C9-75343D08CF8B}" srcOrd="0" destOrd="0" presId="urn:microsoft.com/office/officeart/2005/8/layout/venn1"/>
    <dgm:cxn modelId="{94FFD809-682F-4F6E-B710-6B48320EB624}" type="presParOf" srcId="{4D7FDFB5-8338-4769-A0E9-AB151EC825D0}" destId="{476BFCA8-728C-4BCC-BC0E-9771F3A4DD0B}" srcOrd="1" destOrd="0" presId="urn:microsoft.com/office/officeart/2005/8/layout/venn1"/>
    <dgm:cxn modelId="{72A8976A-9834-4D18-B9B0-805C732E9365}" type="presParOf" srcId="{4D7FDFB5-8338-4769-A0E9-AB151EC825D0}" destId="{52A2F820-4CCF-428F-93F6-E094D790E1C4}" srcOrd="2" destOrd="0" presId="urn:microsoft.com/office/officeart/2005/8/layout/venn1"/>
    <dgm:cxn modelId="{15A63D29-6F74-47B2-AF95-44D62ADC752B}" type="presParOf" srcId="{4D7FDFB5-8338-4769-A0E9-AB151EC825D0}" destId="{DBAEB4D1-7BCC-448C-A752-6BACA13191F2}" srcOrd="3" destOrd="0" presId="urn:microsoft.com/office/officeart/2005/8/layout/venn1"/>
    <dgm:cxn modelId="{BE0AF573-3F73-4FD8-845F-E84E825EDEBF}" type="presParOf" srcId="{4D7FDFB5-8338-4769-A0E9-AB151EC825D0}" destId="{436AAECA-F148-404B-8AA0-F375140E2B67}" srcOrd="4" destOrd="0" presId="urn:microsoft.com/office/officeart/2005/8/layout/venn1"/>
    <dgm:cxn modelId="{AFFF6968-9F32-40D6-8384-4AC21DF7DF8E}" type="presParOf" srcId="{4D7FDFB5-8338-4769-A0E9-AB151EC825D0}" destId="{C176B16B-18E4-4363-B0AB-F3208D0172AC}"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9067C7-663F-4F7A-8C56-5B49C13E8559}" type="doc">
      <dgm:prSet loTypeId="urn:microsoft.com/office/officeart/2005/8/layout/venn1" loCatId="relationship" qsTypeId="urn:microsoft.com/office/officeart/2005/8/quickstyle/simple1" qsCatId="simple" csTypeId="urn:microsoft.com/office/officeart/2005/8/colors/accent1_2" csCatId="accent1" phldr="1"/>
      <dgm:spPr/>
    </dgm:pt>
    <dgm:pt modelId="{C493BBD2-2D26-4336-BC44-21A01E47C880}">
      <dgm:prSet phldrT="[Text]" custT="1"/>
      <dgm:spPr>
        <a:solidFill>
          <a:schemeClr val="accent1">
            <a:hueOff val="0"/>
            <a:satOff val="0"/>
            <a:lumOff val="0"/>
            <a:alpha val="66000"/>
          </a:schemeClr>
        </a:solidFill>
      </dgm:spPr>
      <dgm:t>
        <a:bodyPr/>
        <a:lstStyle/>
        <a:p>
          <a:r>
            <a:rPr lang="en-US" sz="4200" b="0" dirty="0" smtClean="0">
              <a:solidFill>
                <a:schemeClr val="bg1">
                  <a:lumMod val="50000"/>
                </a:schemeClr>
              </a:solidFill>
            </a:rPr>
            <a:t>Medications</a:t>
          </a:r>
          <a:endParaRPr lang="en-US" sz="4200" b="0" dirty="0">
            <a:solidFill>
              <a:schemeClr val="bg1">
                <a:lumMod val="50000"/>
              </a:schemeClr>
            </a:solidFill>
          </a:endParaRPr>
        </a:p>
      </dgm:t>
    </dgm:pt>
    <dgm:pt modelId="{A9B0173B-10A7-42FE-AFC7-6C26006A6BFE}" type="parTrans" cxnId="{82A44E67-5538-4309-8C51-E9E5D8065779}">
      <dgm:prSet/>
      <dgm:spPr/>
      <dgm:t>
        <a:bodyPr/>
        <a:lstStyle/>
        <a:p>
          <a:endParaRPr lang="en-US"/>
        </a:p>
      </dgm:t>
    </dgm:pt>
    <dgm:pt modelId="{B400204F-D67F-4EB5-8F5C-DDF0B2F0A2F2}" type="sibTrans" cxnId="{82A44E67-5538-4309-8C51-E9E5D8065779}">
      <dgm:prSet/>
      <dgm:spPr/>
      <dgm:t>
        <a:bodyPr/>
        <a:lstStyle/>
        <a:p>
          <a:endParaRPr lang="en-US"/>
        </a:p>
      </dgm:t>
    </dgm:pt>
    <dgm:pt modelId="{6EFA61B1-A6E5-43FA-9BEE-99D17E903440}">
      <dgm:prSet phldrT="[Text]" custT="1"/>
      <dgm:spPr>
        <a:solidFill>
          <a:schemeClr val="accent1">
            <a:hueOff val="0"/>
            <a:satOff val="0"/>
            <a:lumOff val="0"/>
            <a:alpha val="66000"/>
          </a:schemeClr>
        </a:solidFill>
      </dgm:spPr>
      <dgm:t>
        <a:bodyPr/>
        <a:lstStyle/>
        <a:p>
          <a:r>
            <a:rPr lang="en-US" sz="4200" b="0" dirty="0" smtClean="0">
              <a:solidFill>
                <a:schemeClr val="bg1">
                  <a:lumMod val="50000"/>
                </a:schemeClr>
              </a:solidFill>
            </a:rPr>
            <a:t>Drugs</a:t>
          </a:r>
          <a:endParaRPr lang="en-US" sz="4200" b="0" dirty="0">
            <a:solidFill>
              <a:schemeClr val="bg1">
                <a:lumMod val="50000"/>
              </a:schemeClr>
            </a:solidFill>
          </a:endParaRPr>
        </a:p>
      </dgm:t>
    </dgm:pt>
    <dgm:pt modelId="{C12EA856-8EFC-4BE9-BB3B-6E0237679F4D}" type="parTrans" cxnId="{A04C6A45-3078-4680-9904-CF847F038F65}">
      <dgm:prSet/>
      <dgm:spPr/>
      <dgm:t>
        <a:bodyPr/>
        <a:lstStyle/>
        <a:p>
          <a:endParaRPr lang="en-US"/>
        </a:p>
      </dgm:t>
    </dgm:pt>
    <dgm:pt modelId="{77DB9729-3B87-4C11-A8C0-17F8BE2E5B93}" type="sibTrans" cxnId="{A04C6A45-3078-4680-9904-CF847F038F65}">
      <dgm:prSet/>
      <dgm:spPr/>
      <dgm:t>
        <a:bodyPr/>
        <a:lstStyle/>
        <a:p>
          <a:endParaRPr lang="en-US"/>
        </a:p>
      </dgm:t>
    </dgm:pt>
    <dgm:pt modelId="{9BD9A45C-C89F-44D8-B67E-A4484F2509CB}" type="pres">
      <dgm:prSet presAssocID="{B09067C7-663F-4F7A-8C56-5B49C13E8559}" presName="compositeShape" presStyleCnt="0">
        <dgm:presLayoutVars>
          <dgm:chMax val="7"/>
          <dgm:dir/>
          <dgm:resizeHandles val="exact"/>
        </dgm:presLayoutVars>
      </dgm:prSet>
      <dgm:spPr/>
    </dgm:pt>
    <dgm:pt modelId="{FE6EACE9-50DA-4BDF-8409-8CF49A98FE27}" type="pres">
      <dgm:prSet presAssocID="{C493BBD2-2D26-4336-BC44-21A01E47C880}" presName="circ1" presStyleLbl="vennNode1" presStyleIdx="0" presStyleCnt="2" custLinFactNeighborX="-5201"/>
      <dgm:spPr/>
      <dgm:t>
        <a:bodyPr/>
        <a:lstStyle/>
        <a:p>
          <a:endParaRPr lang="en-US"/>
        </a:p>
      </dgm:t>
    </dgm:pt>
    <dgm:pt modelId="{81EAA278-E000-488C-9031-E77F1AAB9AC0}" type="pres">
      <dgm:prSet presAssocID="{C493BBD2-2D26-4336-BC44-21A01E47C880}" presName="circ1Tx" presStyleLbl="revTx" presStyleIdx="0" presStyleCnt="0">
        <dgm:presLayoutVars>
          <dgm:chMax val="0"/>
          <dgm:chPref val="0"/>
          <dgm:bulletEnabled val="1"/>
        </dgm:presLayoutVars>
      </dgm:prSet>
      <dgm:spPr/>
      <dgm:t>
        <a:bodyPr/>
        <a:lstStyle/>
        <a:p>
          <a:endParaRPr lang="en-US"/>
        </a:p>
      </dgm:t>
    </dgm:pt>
    <dgm:pt modelId="{390CC7FB-AA51-4E53-AD44-B0957482A218}" type="pres">
      <dgm:prSet presAssocID="{6EFA61B1-A6E5-43FA-9BEE-99D17E903440}" presName="circ2" presStyleLbl="vennNode1" presStyleIdx="1" presStyleCnt="2" custLinFactNeighborX="5201"/>
      <dgm:spPr/>
      <dgm:t>
        <a:bodyPr/>
        <a:lstStyle/>
        <a:p>
          <a:endParaRPr lang="en-US"/>
        </a:p>
      </dgm:t>
    </dgm:pt>
    <dgm:pt modelId="{4E3C7917-A9D8-4D13-95C1-DC55F828F655}" type="pres">
      <dgm:prSet presAssocID="{6EFA61B1-A6E5-43FA-9BEE-99D17E903440}" presName="circ2Tx" presStyleLbl="revTx" presStyleIdx="0" presStyleCnt="0">
        <dgm:presLayoutVars>
          <dgm:chMax val="0"/>
          <dgm:chPref val="0"/>
          <dgm:bulletEnabled val="1"/>
        </dgm:presLayoutVars>
      </dgm:prSet>
      <dgm:spPr/>
      <dgm:t>
        <a:bodyPr/>
        <a:lstStyle/>
        <a:p>
          <a:endParaRPr lang="en-US"/>
        </a:p>
      </dgm:t>
    </dgm:pt>
  </dgm:ptLst>
  <dgm:cxnLst>
    <dgm:cxn modelId="{02BED265-4581-41E2-8264-8FB995ED2DD1}" type="presOf" srcId="{6EFA61B1-A6E5-43FA-9BEE-99D17E903440}" destId="{390CC7FB-AA51-4E53-AD44-B0957482A218}" srcOrd="0" destOrd="0" presId="urn:microsoft.com/office/officeart/2005/8/layout/venn1"/>
    <dgm:cxn modelId="{A04C6A45-3078-4680-9904-CF847F038F65}" srcId="{B09067C7-663F-4F7A-8C56-5B49C13E8559}" destId="{6EFA61B1-A6E5-43FA-9BEE-99D17E903440}" srcOrd="1" destOrd="0" parTransId="{C12EA856-8EFC-4BE9-BB3B-6E0237679F4D}" sibTransId="{77DB9729-3B87-4C11-A8C0-17F8BE2E5B93}"/>
    <dgm:cxn modelId="{A07DDCFB-BBF8-4484-80F7-CC62246CEE16}" type="presOf" srcId="{6EFA61B1-A6E5-43FA-9BEE-99D17E903440}" destId="{4E3C7917-A9D8-4D13-95C1-DC55F828F655}" srcOrd="1" destOrd="0" presId="urn:microsoft.com/office/officeart/2005/8/layout/venn1"/>
    <dgm:cxn modelId="{DE2B7EFF-D817-494F-9CB1-1516435BAA19}" type="presOf" srcId="{C493BBD2-2D26-4336-BC44-21A01E47C880}" destId="{FE6EACE9-50DA-4BDF-8409-8CF49A98FE27}" srcOrd="0" destOrd="0" presId="urn:microsoft.com/office/officeart/2005/8/layout/venn1"/>
    <dgm:cxn modelId="{4B2D12D0-DD55-4E6A-A290-AAC6B4BA9607}" type="presOf" srcId="{B09067C7-663F-4F7A-8C56-5B49C13E8559}" destId="{9BD9A45C-C89F-44D8-B67E-A4484F2509CB}" srcOrd="0" destOrd="0" presId="urn:microsoft.com/office/officeart/2005/8/layout/venn1"/>
    <dgm:cxn modelId="{82A44E67-5538-4309-8C51-E9E5D8065779}" srcId="{B09067C7-663F-4F7A-8C56-5B49C13E8559}" destId="{C493BBD2-2D26-4336-BC44-21A01E47C880}" srcOrd="0" destOrd="0" parTransId="{A9B0173B-10A7-42FE-AFC7-6C26006A6BFE}" sibTransId="{B400204F-D67F-4EB5-8F5C-DDF0B2F0A2F2}"/>
    <dgm:cxn modelId="{654A86FA-9A6E-4AD0-A129-C53271CC0F4D}" type="presOf" srcId="{C493BBD2-2D26-4336-BC44-21A01E47C880}" destId="{81EAA278-E000-488C-9031-E77F1AAB9AC0}" srcOrd="1" destOrd="0" presId="urn:microsoft.com/office/officeart/2005/8/layout/venn1"/>
    <dgm:cxn modelId="{2EC42A66-B323-409B-B9C1-998D4DE70B3F}" type="presParOf" srcId="{9BD9A45C-C89F-44D8-B67E-A4484F2509CB}" destId="{FE6EACE9-50DA-4BDF-8409-8CF49A98FE27}" srcOrd="0" destOrd="0" presId="urn:microsoft.com/office/officeart/2005/8/layout/venn1"/>
    <dgm:cxn modelId="{C9045FED-F92F-4B15-81BD-277309169F60}" type="presParOf" srcId="{9BD9A45C-C89F-44D8-B67E-A4484F2509CB}" destId="{81EAA278-E000-488C-9031-E77F1AAB9AC0}" srcOrd="1" destOrd="0" presId="urn:microsoft.com/office/officeart/2005/8/layout/venn1"/>
    <dgm:cxn modelId="{5CC297C1-F721-4DEF-9FBC-C5BBEF96D464}" type="presParOf" srcId="{9BD9A45C-C89F-44D8-B67E-A4484F2509CB}" destId="{390CC7FB-AA51-4E53-AD44-B0957482A218}" srcOrd="2" destOrd="0" presId="urn:microsoft.com/office/officeart/2005/8/layout/venn1"/>
    <dgm:cxn modelId="{2CE34B83-F206-44D6-9D9B-EDC0038D63A2}" type="presParOf" srcId="{9BD9A45C-C89F-44D8-B67E-A4484F2509CB}" destId="{4E3C7917-A9D8-4D13-95C1-DC55F828F655}"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9067C7-663F-4F7A-8C56-5B49C13E8559}" type="doc">
      <dgm:prSet loTypeId="urn:microsoft.com/office/officeart/2005/8/layout/venn1" loCatId="relationship" qsTypeId="urn:microsoft.com/office/officeart/2005/8/quickstyle/simple1" qsCatId="simple" csTypeId="urn:microsoft.com/office/officeart/2005/8/colors/accent1_2" csCatId="accent1" phldr="1"/>
      <dgm:spPr/>
    </dgm:pt>
    <dgm:pt modelId="{C493BBD2-2D26-4336-BC44-21A01E47C880}">
      <dgm:prSet phldrT="[Text]" custT="1"/>
      <dgm:spPr>
        <a:solidFill>
          <a:schemeClr val="accent1">
            <a:hueOff val="0"/>
            <a:satOff val="0"/>
            <a:lumOff val="0"/>
            <a:alpha val="66000"/>
          </a:schemeClr>
        </a:solidFill>
      </dgm:spPr>
      <dgm:t>
        <a:bodyPr/>
        <a:lstStyle/>
        <a:p>
          <a:r>
            <a:rPr lang="en-US" sz="4200" b="0" dirty="0" smtClean="0">
              <a:solidFill>
                <a:schemeClr val="bg1">
                  <a:lumMod val="50000"/>
                </a:schemeClr>
              </a:solidFill>
            </a:rPr>
            <a:t>Medications</a:t>
          </a:r>
          <a:endParaRPr lang="en-US" sz="4200" b="0" dirty="0">
            <a:solidFill>
              <a:schemeClr val="bg1">
                <a:lumMod val="50000"/>
              </a:schemeClr>
            </a:solidFill>
          </a:endParaRPr>
        </a:p>
      </dgm:t>
    </dgm:pt>
    <dgm:pt modelId="{A9B0173B-10A7-42FE-AFC7-6C26006A6BFE}" type="parTrans" cxnId="{82A44E67-5538-4309-8C51-E9E5D8065779}">
      <dgm:prSet/>
      <dgm:spPr/>
      <dgm:t>
        <a:bodyPr/>
        <a:lstStyle/>
        <a:p>
          <a:endParaRPr lang="en-US"/>
        </a:p>
      </dgm:t>
    </dgm:pt>
    <dgm:pt modelId="{B400204F-D67F-4EB5-8F5C-DDF0B2F0A2F2}" type="sibTrans" cxnId="{82A44E67-5538-4309-8C51-E9E5D8065779}">
      <dgm:prSet/>
      <dgm:spPr/>
      <dgm:t>
        <a:bodyPr/>
        <a:lstStyle/>
        <a:p>
          <a:endParaRPr lang="en-US"/>
        </a:p>
      </dgm:t>
    </dgm:pt>
    <dgm:pt modelId="{6EFA61B1-A6E5-43FA-9BEE-99D17E903440}">
      <dgm:prSet phldrT="[Text]" custT="1"/>
      <dgm:spPr>
        <a:solidFill>
          <a:schemeClr val="accent1">
            <a:hueOff val="0"/>
            <a:satOff val="0"/>
            <a:lumOff val="0"/>
            <a:alpha val="66000"/>
          </a:schemeClr>
        </a:solidFill>
      </dgm:spPr>
      <dgm:t>
        <a:bodyPr/>
        <a:lstStyle/>
        <a:p>
          <a:r>
            <a:rPr lang="en-US" sz="4200" b="0" dirty="0" smtClean="0">
              <a:solidFill>
                <a:schemeClr val="bg1">
                  <a:lumMod val="50000"/>
                </a:schemeClr>
              </a:solidFill>
            </a:rPr>
            <a:t>Drugs</a:t>
          </a:r>
          <a:endParaRPr lang="en-US" sz="4200" b="0" dirty="0">
            <a:solidFill>
              <a:schemeClr val="bg1">
                <a:lumMod val="50000"/>
              </a:schemeClr>
            </a:solidFill>
          </a:endParaRPr>
        </a:p>
      </dgm:t>
    </dgm:pt>
    <dgm:pt modelId="{C12EA856-8EFC-4BE9-BB3B-6E0237679F4D}" type="parTrans" cxnId="{A04C6A45-3078-4680-9904-CF847F038F65}">
      <dgm:prSet/>
      <dgm:spPr/>
      <dgm:t>
        <a:bodyPr/>
        <a:lstStyle/>
        <a:p>
          <a:endParaRPr lang="en-US"/>
        </a:p>
      </dgm:t>
    </dgm:pt>
    <dgm:pt modelId="{77DB9729-3B87-4C11-A8C0-17F8BE2E5B93}" type="sibTrans" cxnId="{A04C6A45-3078-4680-9904-CF847F038F65}">
      <dgm:prSet/>
      <dgm:spPr/>
      <dgm:t>
        <a:bodyPr/>
        <a:lstStyle/>
        <a:p>
          <a:endParaRPr lang="en-US"/>
        </a:p>
      </dgm:t>
    </dgm:pt>
    <dgm:pt modelId="{9BD9A45C-C89F-44D8-B67E-A4484F2509CB}" type="pres">
      <dgm:prSet presAssocID="{B09067C7-663F-4F7A-8C56-5B49C13E8559}" presName="compositeShape" presStyleCnt="0">
        <dgm:presLayoutVars>
          <dgm:chMax val="7"/>
          <dgm:dir/>
          <dgm:resizeHandles val="exact"/>
        </dgm:presLayoutVars>
      </dgm:prSet>
      <dgm:spPr/>
    </dgm:pt>
    <dgm:pt modelId="{FE6EACE9-50DA-4BDF-8409-8CF49A98FE27}" type="pres">
      <dgm:prSet presAssocID="{C493BBD2-2D26-4336-BC44-21A01E47C880}" presName="circ1" presStyleLbl="vennNode1" presStyleIdx="0" presStyleCnt="2" custLinFactNeighborX="-5201"/>
      <dgm:spPr/>
      <dgm:t>
        <a:bodyPr/>
        <a:lstStyle/>
        <a:p>
          <a:endParaRPr lang="en-US"/>
        </a:p>
      </dgm:t>
    </dgm:pt>
    <dgm:pt modelId="{81EAA278-E000-488C-9031-E77F1AAB9AC0}" type="pres">
      <dgm:prSet presAssocID="{C493BBD2-2D26-4336-BC44-21A01E47C880}" presName="circ1Tx" presStyleLbl="revTx" presStyleIdx="0" presStyleCnt="0">
        <dgm:presLayoutVars>
          <dgm:chMax val="0"/>
          <dgm:chPref val="0"/>
          <dgm:bulletEnabled val="1"/>
        </dgm:presLayoutVars>
      </dgm:prSet>
      <dgm:spPr/>
      <dgm:t>
        <a:bodyPr/>
        <a:lstStyle/>
        <a:p>
          <a:endParaRPr lang="en-US"/>
        </a:p>
      </dgm:t>
    </dgm:pt>
    <dgm:pt modelId="{390CC7FB-AA51-4E53-AD44-B0957482A218}" type="pres">
      <dgm:prSet presAssocID="{6EFA61B1-A6E5-43FA-9BEE-99D17E903440}" presName="circ2" presStyleLbl="vennNode1" presStyleIdx="1" presStyleCnt="2" custLinFactNeighborX="5201"/>
      <dgm:spPr/>
      <dgm:t>
        <a:bodyPr/>
        <a:lstStyle/>
        <a:p>
          <a:endParaRPr lang="en-US"/>
        </a:p>
      </dgm:t>
    </dgm:pt>
    <dgm:pt modelId="{4E3C7917-A9D8-4D13-95C1-DC55F828F655}" type="pres">
      <dgm:prSet presAssocID="{6EFA61B1-A6E5-43FA-9BEE-99D17E903440}" presName="circ2Tx" presStyleLbl="revTx" presStyleIdx="0" presStyleCnt="0">
        <dgm:presLayoutVars>
          <dgm:chMax val="0"/>
          <dgm:chPref val="0"/>
          <dgm:bulletEnabled val="1"/>
        </dgm:presLayoutVars>
      </dgm:prSet>
      <dgm:spPr/>
      <dgm:t>
        <a:bodyPr/>
        <a:lstStyle/>
        <a:p>
          <a:endParaRPr lang="en-US"/>
        </a:p>
      </dgm:t>
    </dgm:pt>
  </dgm:ptLst>
  <dgm:cxnLst>
    <dgm:cxn modelId="{A04C6A45-3078-4680-9904-CF847F038F65}" srcId="{B09067C7-663F-4F7A-8C56-5B49C13E8559}" destId="{6EFA61B1-A6E5-43FA-9BEE-99D17E903440}" srcOrd="1" destOrd="0" parTransId="{C12EA856-8EFC-4BE9-BB3B-6E0237679F4D}" sibTransId="{77DB9729-3B87-4C11-A8C0-17F8BE2E5B93}"/>
    <dgm:cxn modelId="{561B4EF1-B2BC-4727-AFA5-22BFB04C8E17}" type="presOf" srcId="{B09067C7-663F-4F7A-8C56-5B49C13E8559}" destId="{9BD9A45C-C89F-44D8-B67E-A4484F2509CB}" srcOrd="0" destOrd="0" presId="urn:microsoft.com/office/officeart/2005/8/layout/venn1"/>
    <dgm:cxn modelId="{A701C8F6-DCCE-4D59-A234-9320E9624317}" type="presOf" srcId="{6EFA61B1-A6E5-43FA-9BEE-99D17E903440}" destId="{4E3C7917-A9D8-4D13-95C1-DC55F828F655}" srcOrd="1" destOrd="0" presId="urn:microsoft.com/office/officeart/2005/8/layout/venn1"/>
    <dgm:cxn modelId="{87BCC24B-B1F8-4299-912E-35A23B499235}" type="presOf" srcId="{C493BBD2-2D26-4336-BC44-21A01E47C880}" destId="{81EAA278-E000-488C-9031-E77F1AAB9AC0}" srcOrd="1" destOrd="0" presId="urn:microsoft.com/office/officeart/2005/8/layout/venn1"/>
    <dgm:cxn modelId="{82A44E67-5538-4309-8C51-E9E5D8065779}" srcId="{B09067C7-663F-4F7A-8C56-5B49C13E8559}" destId="{C493BBD2-2D26-4336-BC44-21A01E47C880}" srcOrd="0" destOrd="0" parTransId="{A9B0173B-10A7-42FE-AFC7-6C26006A6BFE}" sibTransId="{B400204F-D67F-4EB5-8F5C-DDF0B2F0A2F2}"/>
    <dgm:cxn modelId="{D0FA4A8E-2966-4577-9F56-DFA18653A8D6}" type="presOf" srcId="{6EFA61B1-A6E5-43FA-9BEE-99D17E903440}" destId="{390CC7FB-AA51-4E53-AD44-B0957482A218}" srcOrd="0" destOrd="0" presId="urn:microsoft.com/office/officeart/2005/8/layout/venn1"/>
    <dgm:cxn modelId="{27330F86-EB41-4502-8799-8E85A5DC667A}" type="presOf" srcId="{C493BBD2-2D26-4336-BC44-21A01E47C880}" destId="{FE6EACE9-50DA-4BDF-8409-8CF49A98FE27}" srcOrd="0" destOrd="0" presId="urn:microsoft.com/office/officeart/2005/8/layout/venn1"/>
    <dgm:cxn modelId="{5C40617C-2765-4CFD-ACC8-6B1A9BE08BAD}" type="presParOf" srcId="{9BD9A45C-C89F-44D8-B67E-A4484F2509CB}" destId="{FE6EACE9-50DA-4BDF-8409-8CF49A98FE27}" srcOrd="0" destOrd="0" presId="urn:microsoft.com/office/officeart/2005/8/layout/venn1"/>
    <dgm:cxn modelId="{F496A1CF-DA7C-4360-923B-1DFF3BB9ECF2}" type="presParOf" srcId="{9BD9A45C-C89F-44D8-B67E-A4484F2509CB}" destId="{81EAA278-E000-488C-9031-E77F1AAB9AC0}" srcOrd="1" destOrd="0" presId="urn:microsoft.com/office/officeart/2005/8/layout/venn1"/>
    <dgm:cxn modelId="{318E7FB9-03DE-47FD-A832-26213FE3B9B0}" type="presParOf" srcId="{9BD9A45C-C89F-44D8-B67E-A4484F2509CB}" destId="{390CC7FB-AA51-4E53-AD44-B0957482A218}" srcOrd="2" destOrd="0" presId="urn:microsoft.com/office/officeart/2005/8/layout/venn1"/>
    <dgm:cxn modelId="{358B63EB-8B7F-48DB-8F77-1392F1B14914}" type="presParOf" srcId="{9BD9A45C-C89F-44D8-B67E-A4484F2509CB}" destId="{4E3C7917-A9D8-4D13-95C1-DC55F828F655}"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69F19C-1756-409C-BA73-9196135C3606}" type="doc">
      <dgm:prSet loTypeId="urn:microsoft.com/office/officeart/2005/8/layout/process1" loCatId="process" qsTypeId="urn:microsoft.com/office/officeart/2005/8/quickstyle/simple1" qsCatId="simple" csTypeId="urn:microsoft.com/office/officeart/2005/8/colors/accent1_2" csCatId="accent1" phldr="1"/>
      <dgm:spPr/>
    </dgm:pt>
    <dgm:pt modelId="{9944C74B-386F-4895-AA14-72FE5DEB3E2D}">
      <dgm:prSet phldrT="[Text]" custT="1"/>
      <dgm:spPr/>
      <dgm:t>
        <a:bodyPr/>
        <a:lstStyle/>
        <a:p>
          <a:r>
            <a:rPr lang="en-US" sz="3200" dirty="0" smtClean="0"/>
            <a:t>Stressful Situation</a:t>
          </a:r>
          <a:endParaRPr lang="en-US" sz="3200" dirty="0"/>
        </a:p>
      </dgm:t>
    </dgm:pt>
    <dgm:pt modelId="{AFCBB3CD-9F4D-403F-AF66-185F1417CA65}" type="parTrans" cxnId="{BB1FF8D5-4E82-4678-881A-A85816C8305A}">
      <dgm:prSet/>
      <dgm:spPr/>
      <dgm:t>
        <a:bodyPr/>
        <a:lstStyle/>
        <a:p>
          <a:endParaRPr lang="en-US"/>
        </a:p>
      </dgm:t>
    </dgm:pt>
    <dgm:pt modelId="{60CC5AC6-113B-46A4-98BF-777F6DE4C2C5}" type="sibTrans" cxnId="{BB1FF8D5-4E82-4678-881A-A85816C8305A}">
      <dgm:prSet/>
      <dgm:spPr/>
      <dgm:t>
        <a:bodyPr/>
        <a:lstStyle/>
        <a:p>
          <a:endParaRPr lang="en-US"/>
        </a:p>
      </dgm:t>
    </dgm:pt>
    <dgm:pt modelId="{F29A0623-B9B7-4C95-8F93-4C537A065B6C}">
      <dgm:prSet phldrT="[Text]"/>
      <dgm:spPr/>
      <dgm:t>
        <a:bodyPr/>
        <a:lstStyle/>
        <a:p>
          <a:r>
            <a:rPr lang="en-US" dirty="0" smtClean="0"/>
            <a:t>Signs that I am under stress</a:t>
          </a:r>
          <a:endParaRPr lang="en-US" dirty="0"/>
        </a:p>
      </dgm:t>
    </dgm:pt>
    <dgm:pt modelId="{F036E370-1291-4185-BA16-C894C12F2752}" type="parTrans" cxnId="{14CE6E96-EFF5-40DE-9FC4-864BDBABDF8A}">
      <dgm:prSet/>
      <dgm:spPr/>
      <dgm:t>
        <a:bodyPr/>
        <a:lstStyle/>
        <a:p>
          <a:endParaRPr lang="en-US"/>
        </a:p>
      </dgm:t>
    </dgm:pt>
    <dgm:pt modelId="{F767F7EA-3DD4-46D8-BC78-321EF3AC89C8}" type="sibTrans" cxnId="{14CE6E96-EFF5-40DE-9FC4-864BDBABDF8A}">
      <dgm:prSet/>
      <dgm:spPr/>
      <dgm:t>
        <a:bodyPr/>
        <a:lstStyle/>
        <a:p>
          <a:endParaRPr lang="en-US"/>
        </a:p>
      </dgm:t>
    </dgm:pt>
    <dgm:pt modelId="{CC4832F2-F06A-4309-843D-EB7D3C55ECA5}">
      <dgm:prSet phldrT="[Text]"/>
      <dgm:spPr/>
      <dgm:t>
        <a:bodyPr/>
        <a:lstStyle/>
        <a:p>
          <a:r>
            <a:rPr lang="en-US" dirty="0" smtClean="0"/>
            <a:t>Strategies for preventing stress</a:t>
          </a:r>
          <a:endParaRPr lang="en-US" dirty="0"/>
        </a:p>
      </dgm:t>
    </dgm:pt>
    <dgm:pt modelId="{66543235-7B9C-4BE1-9290-CC697D497A7F}" type="parTrans" cxnId="{4E072F23-7791-4D71-9622-AD59F390A788}">
      <dgm:prSet/>
      <dgm:spPr/>
      <dgm:t>
        <a:bodyPr/>
        <a:lstStyle/>
        <a:p>
          <a:endParaRPr lang="en-US"/>
        </a:p>
      </dgm:t>
    </dgm:pt>
    <dgm:pt modelId="{91FE950C-E905-4AB5-ACB4-30167F598055}" type="sibTrans" cxnId="{4E072F23-7791-4D71-9622-AD59F390A788}">
      <dgm:prSet/>
      <dgm:spPr/>
      <dgm:t>
        <a:bodyPr/>
        <a:lstStyle/>
        <a:p>
          <a:endParaRPr lang="en-US"/>
        </a:p>
      </dgm:t>
    </dgm:pt>
    <dgm:pt modelId="{EE99F4FF-8A78-48DF-8D18-5CF753C23866}">
      <dgm:prSet/>
      <dgm:spPr/>
      <dgm:t>
        <a:bodyPr/>
        <a:lstStyle/>
        <a:p>
          <a:r>
            <a:rPr lang="en-US" dirty="0" smtClean="0"/>
            <a:t>Strategies for coping with stress</a:t>
          </a:r>
          <a:endParaRPr lang="en-US" dirty="0"/>
        </a:p>
      </dgm:t>
    </dgm:pt>
    <dgm:pt modelId="{ECFFE5F1-0A61-4EAC-9515-6C0386CEE75C}" type="parTrans" cxnId="{43B469C8-A20E-467B-BC49-D38D98924C6D}">
      <dgm:prSet/>
      <dgm:spPr/>
      <dgm:t>
        <a:bodyPr/>
        <a:lstStyle/>
        <a:p>
          <a:endParaRPr lang="en-US"/>
        </a:p>
      </dgm:t>
    </dgm:pt>
    <dgm:pt modelId="{D82C2325-D9E8-4436-94D8-4524A1218A28}" type="sibTrans" cxnId="{43B469C8-A20E-467B-BC49-D38D98924C6D}">
      <dgm:prSet/>
      <dgm:spPr/>
      <dgm:t>
        <a:bodyPr/>
        <a:lstStyle/>
        <a:p>
          <a:endParaRPr lang="en-US"/>
        </a:p>
      </dgm:t>
    </dgm:pt>
    <dgm:pt modelId="{F125C8A2-53B6-4B7F-9CBE-982C1BDA19F1}" type="pres">
      <dgm:prSet presAssocID="{8069F19C-1756-409C-BA73-9196135C3606}" presName="Name0" presStyleCnt="0">
        <dgm:presLayoutVars>
          <dgm:dir/>
          <dgm:resizeHandles val="exact"/>
        </dgm:presLayoutVars>
      </dgm:prSet>
      <dgm:spPr/>
    </dgm:pt>
    <dgm:pt modelId="{0195E0DA-EC5A-41C6-92DB-FF20AAFCB0C8}" type="pres">
      <dgm:prSet presAssocID="{9944C74B-386F-4895-AA14-72FE5DEB3E2D}" presName="node" presStyleLbl="node1" presStyleIdx="0" presStyleCnt="4">
        <dgm:presLayoutVars>
          <dgm:bulletEnabled val="1"/>
        </dgm:presLayoutVars>
      </dgm:prSet>
      <dgm:spPr/>
      <dgm:t>
        <a:bodyPr/>
        <a:lstStyle/>
        <a:p>
          <a:endParaRPr lang="en-US"/>
        </a:p>
      </dgm:t>
    </dgm:pt>
    <dgm:pt modelId="{681951FB-33AE-4C38-A2A3-DA52E55BCB5D}" type="pres">
      <dgm:prSet presAssocID="{60CC5AC6-113B-46A4-98BF-777F6DE4C2C5}" presName="sibTrans" presStyleLbl="sibTrans2D1" presStyleIdx="0" presStyleCnt="3"/>
      <dgm:spPr/>
      <dgm:t>
        <a:bodyPr/>
        <a:lstStyle/>
        <a:p>
          <a:endParaRPr lang="en-US"/>
        </a:p>
      </dgm:t>
    </dgm:pt>
    <dgm:pt modelId="{C4563AA4-3721-44F7-ABF9-9F94F245269F}" type="pres">
      <dgm:prSet presAssocID="{60CC5AC6-113B-46A4-98BF-777F6DE4C2C5}" presName="connectorText" presStyleLbl="sibTrans2D1" presStyleIdx="0" presStyleCnt="3"/>
      <dgm:spPr/>
      <dgm:t>
        <a:bodyPr/>
        <a:lstStyle/>
        <a:p>
          <a:endParaRPr lang="en-US"/>
        </a:p>
      </dgm:t>
    </dgm:pt>
    <dgm:pt modelId="{DFF5FDEF-C074-4085-8771-95D143037B08}" type="pres">
      <dgm:prSet presAssocID="{F29A0623-B9B7-4C95-8F93-4C537A065B6C}" presName="node" presStyleLbl="node1" presStyleIdx="1" presStyleCnt="4">
        <dgm:presLayoutVars>
          <dgm:bulletEnabled val="1"/>
        </dgm:presLayoutVars>
      </dgm:prSet>
      <dgm:spPr/>
      <dgm:t>
        <a:bodyPr/>
        <a:lstStyle/>
        <a:p>
          <a:endParaRPr lang="en-US"/>
        </a:p>
      </dgm:t>
    </dgm:pt>
    <dgm:pt modelId="{8D15C372-6D1D-4531-A852-70B56954A4AB}" type="pres">
      <dgm:prSet presAssocID="{F767F7EA-3DD4-46D8-BC78-321EF3AC89C8}" presName="sibTrans" presStyleLbl="sibTrans2D1" presStyleIdx="1" presStyleCnt="3"/>
      <dgm:spPr/>
      <dgm:t>
        <a:bodyPr/>
        <a:lstStyle/>
        <a:p>
          <a:endParaRPr lang="en-US"/>
        </a:p>
      </dgm:t>
    </dgm:pt>
    <dgm:pt modelId="{B4DE3D87-750D-4C00-BEA4-EB27FDBE75A1}" type="pres">
      <dgm:prSet presAssocID="{F767F7EA-3DD4-46D8-BC78-321EF3AC89C8}" presName="connectorText" presStyleLbl="sibTrans2D1" presStyleIdx="1" presStyleCnt="3"/>
      <dgm:spPr/>
      <dgm:t>
        <a:bodyPr/>
        <a:lstStyle/>
        <a:p>
          <a:endParaRPr lang="en-US"/>
        </a:p>
      </dgm:t>
    </dgm:pt>
    <dgm:pt modelId="{5788AF20-5453-4C81-A5D4-96584743CD22}" type="pres">
      <dgm:prSet presAssocID="{CC4832F2-F06A-4309-843D-EB7D3C55ECA5}" presName="node" presStyleLbl="node1" presStyleIdx="2" presStyleCnt="4">
        <dgm:presLayoutVars>
          <dgm:bulletEnabled val="1"/>
        </dgm:presLayoutVars>
      </dgm:prSet>
      <dgm:spPr/>
      <dgm:t>
        <a:bodyPr/>
        <a:lstStyle/>
        <a:p>
          <a:endParaRPr lang="en-US"/>
        </a:p>
      </dgm:t>
    </dgm:pt>
    <dgm:pt modelId="{2C8496CD-160C-41F9-AD18-4E93B4C16BC0}" type="pres">
      <dgm:prSet presAssocID="{91FE950C-E905-4AB5-ACB4-30167F598055}" presName="sibTrans" presStyleLbl="sibTrans2D1" presStyleIdx="2" presStyleCnt="3"/>
      <dgm:spPr/>
      <dgm:t>
        <a:bodyPr/>
        <a:lstStyle/>
        <a:p>
          <a:endParaRPr lang="en-US"/>
        </a:p>
      </dgm:t>
    </dgm:pt>
    <dgm:pt modelId="{8B1C7BD2-AF9E-4898-8C45-1186A92447B9}" type="pres">
      <dgm:prSet presAssocID="{91FE950C-E905-4AB5-ACB4-30167F598055}" presName="connectorText" presStyleLbl="sibTrans2D1" presStyleIdx="2" presStyleCnt="3"/>
      <dgm:spPr/>
      <dgm:t>
        <a:bodyPr/>
        <a:lstStyle/>
        <a:p>
          <a:endParaRPr lang="en-US"/>
        </a:p>
      </dgm:t>
    </dgm:pt>
    <dgm:pt modelId="{8FF71B71-D8B5-4DD3-B778-920B9B9D7A31}" type="pres">
      <dgm:prSet presAssocID="{EE99F4FF-8A78-48DF-8D18-5CF753C23866}" presName="node" presStyleLbl="node1" presStyleIdx="3" presStyleCnt="4">
        <dgm:presLayoutVars>
          <dgm:bulletEnabled val="1"/>
        </dgm:presLayoutVars>
      </dgm:prSet>
      <dgm:spPr/>
      <dgm:t>
        <a:bodyPr/>
        <a:lstStyle/>
        <a:p>
          <a:endParaRPr lang="en-US"/>
        </a:p>
      </dgm:t>
    </dgm:pt>
  </dgm:ptLst>
  <dgm:cxnLst>
    <dgm:cxn modelId="{BB1FF8D5-4E82-4678-881A-A85816C8305A}" srcId="{8069F19C-1756-409C-BA73-9196135C3606}" destId="{9944C74B-386F-4895-AA14-72FE5DEB3E2D}" srcOrd="0" destOrd="0" parTransId="{AFCBB3CD-9F4D-403F-AF66-185F1417CA65}" sibTransId="{60CC5AC6-113B-46A4-98BF-777F6DE4C2C5}"/>
    <dgm:cxn modelId="{3CA7D22E-79A3-46ED-AF19-81C3470CCB8F}" type="presOf" srcId="{EE99F4FF-8A78-48DF-8D18-5CF753C23866}" destId="{8FF71B71-D8B5-4DD3-B778-920B9B9D7A31}" srcOrd="0" destOrd="0" presId="urn:microsoft.com/office/officeart/2005/8/layout/process1"/>
    <dgm:cxn modelId="{23795DED-307D-4EAB-AE3E-FB46834C860C}" type="presOf" srcId="{CC4832F2-F06A-4309-843D-EB7D3C55ECA5}" destId="{5788AF20-5453-4C81-A5D4-96584743CD22}" srcOrd="0" destOrd="0" presId="urn:microsoft.com/office/officeart/2005/8/layout/process1"/>
    <dgm:cxn modelId="{1D601ACE-54D4-4526-9C75-8DFFAA539A32}" type="presOf" srcId="{F29A0623-B9B7-4C95-8F93-4C537A065B6C}" destId="{DFF5FDEF-C074-4085-8771-95D143037B08}" srcOrd="0" destOrd="0" presId="urn:microsoft.com/office/officeart/2005/8/layout/process1"/>
    <dgm:cxn modelId="{1041F55C-7981-4B3F-B212-ADC2BFF11B03}" type="presOf" srcId="{9944C74B-386F-4895-AA14-72FE5DEB3E2D}" destId="{0195E0DA-EC5A-41C6-92DB-FF20AAFCB0C8}" srcOrd="0" destOrd="0" presId="urn:microsoft.com/office/officeart/2005/8/layout/process1"/>
    <dgm:cxn modelId="{43B469C8-A20E-467B-BC49-D38D98924C6D}" srcId="{8069F19C-1756-409C-BA73-9196135C3606}" destId="{EE99F4FF-8A78-48DF-8D18-5CF753C23866}" srcOrd="3" destOrd="0" parTransId="{ECFFE5F1-0A61-4EAC-9515-6C0386CEE75C}" sibTransId="{D82C2325-D9E8-4436-94D8-4524A1218A28}"/>
    <dgm:cxn modelId="{4E072F23-7791-4D71-9622-AD59F390A788}" srcId="{8069F19C-1756-409C-BA73-9196135C3606}" destId="{CC4832F2-F06A-4309-843D-EB7D3C55ECA5}" srcOrd="2" destOrd="0" parTransId="{66543235-7B9C-4BE1-9290-CC697D497A7F}" sibTransId="{91FE950C-E905-4AB5-ACB4-30167F598055}"/>
    <dgm:cxn modelId="{010CBDD9-4F2E-4926-B3BF-FF156B246E7C}" type="presOf" srcId="{91FE950C-E905-4AB5-ACB4-30167F598055}" destId="{8B1C7BD2-AF9E-4898-8C45-1186A92447B9}" srcOrd="1" destOrd="0" presId="urn:microsoft.com/office/officeart/2005/8/layout/process1"/>
    <dgm:cxn modelId="{E7219068-D384-4BDC-9C14-9F41BA2E4750}" type="presOf" srcId="{91FE950C-E905-4AB5-ACB4-30167F598055}" destId="{2C8496CD-160C-41F9-AD18-4E93B4C16BC0}" srcOrd="0" destOrd="0" presId="urn:microsoft.com/office/officeart/2005/8/layout/process1"/>
    <dgm:cxn modelId="{6F898C29-004B-44E1-813F-4E0A5D4E1623}" type="presOf" srcId="{F767F7EA-3DD4-46D8-BC78-321EF3AC89C8}" destId="{8D15C372-6D1D-4531-A852-70B56954A4AB}" srcOrd="0" destOrd="0" presId="urn:microsoft.com/office/officeart/2005/8/layout/process1"/>
    <dgm:cxn modelId="{5CCD1B81-EE01-4DE9-851C-EB69619628FA}" type="presOf" srcId="{60CC5AC6-113B-46A4-98BF-777F6DE4C2C5}" destId="{C4563AA4-3721-44F7-ABF9-9F94F245269F}" srcOrd="1" destOrd="0" presId="urn:microsoft.com/office/officeart/2005/8/layout/process1"/>
    <dgm:cxn modelId="{B9CEB685-78CE-4B54-9110-AFF74CE7025F}" type="presOf" srcId="{60CC5AC6-113B-46A4-98BF-777F6DE4C2C5}" destId="{681951FB-33AE-4C38-A2A3-DA52E55BCB5D}" srcOrd="0" destOrd="0" presId="urn:microsoft.com/office/officeart/2005/8/layout/process1"/>
    <dgm:cxn modelId="{59DE9E88-F31B-4894-BB56-BBE05AD8E237}" type="presOf" srcId="{F767F7EA-3DD4-46D8-BC78-321EF3AC89C8}" destId="{B4DE3D87-750D-4C00-BEA4-EB27FDBE75A1}" srcOrd="1" destOrd="0" presId="urn:microsoft.com/office/officeart/2005/8/layout/process1"/>
    <dgm:cxn modelId="{14CE6E96-EFF5-40DE-9FC4-864BDBABDF8A}" srcId="{8069F19C-1756-409C-BA73-9196135C3606}" destId="{F29A0623-B9B7-4C95-8F93-4C537A065B6C}" srcOrd="1" destOrd="0" parTransId="{F036E370-1291-4185-BA16-C894C12F2752}" sibTransId="{F767F7EA-3DD4-46D8-BC78-321EF3AC89C8}"/>
    <dgm:cxn modelId="{E2B10AF8-0D51-413F-8D4B-8414BB32ACE6}" type="presOf" srcId="{8069F19C-1756-409C-BA73-9196135C3606}" destId="{F125C8A2-53B6-4B7F-9CBE-982C1BDA19F1}" srcOrd="0" destOrd="0" presId="urn:microsoft.com/office/officeart/2005/8/layout/process1"/>
    <dgm:cxn modelId="{3812FEE8-A31D-4D1B-B49D-32A268CCA418}" type="presParOf" srcId="{F125C8A2-53B6-4B7F-9CBE-982C1BDA19F1}" destId="{0195E0DA-EC5A-41C6-92DB-FF20AAFCB0C8}" srcOrd="0" destOrd="0" presId="urn:microsoft.com/office/officeart/2005/8/layout/process1"/>
    <dgm:cxn modelId="{1B46D1A9-BE75-4386-B5BB-533143801704}" type="presParOf" srcId="{F125C8A2-53B6-4B7F-9CBE-982C1BDA19F1}" destId="{681951FB-33AE-4C38-A2A3-DA52E55BCB5D}" srcOrd="1" destOrd="0" presId="urn:microsoft.com/office/officeart/2005/8/layout/process1"/>
    <dgm:cxn modelId="{177E7048-CFFF-4C77-B907-76447E967CED}" type="presParOf" srcId="{681951FB-33AE-4C38-A2A3-DA52E55BCB5D}" destId="{C4563AA4-3721-44F7-ABF9-9F94F245269F}" srcOrd="0" destOrd="0" presId="urn:microsoft.com/office/officeart/2005/8/layout/process1"/>
    <dgm:cxn modelId="{4F231467-22A9-48BD-AC33-6A5C1CE5C5FC}" type="presParOf" srcId="{F125C8A2-53B6-4B7F-9CBE-982C1BDA19F1}" destId="{DFF5FDEF-C074-4085-8771-95D143037B08}" srcOrd="2" destOrd="0" presId="urn:microsoft.com/office/officeart/2005/8/layout/process1"/>
    <dgm:cxn modelId="{074F5517-0400-4259-9303-0ED90666DA71}" type="presParOf" srcId="{F125C8A2-53B6-4B7F-9CBE-982C1BDA19F1}" destId="{8D15C372-6D1D-4531-A852-70B56954A4AB}" srcOrd="3" destOrd="0" presId="urn:microsoft.com/office/officeart/2005/8/layout/process1"/>
    <dgm:cxn modelId="{7DE6C5FD-C0C7-4CD7-AB54-B8D923E2A10B}" type="presParOf" srcId="{8D15C372-6D1D-4531-A852-70B56954A4AB}" destId="{B4DE3D87-750D-4C00-BEA4-EB27FDBE75A1}" srcOrd="0" destOrd="0" presId="urn:microsoft.com/office/officeart/2005/8/layout/process1"/>
    <dgm:cxn modelId="{596D6665-2068-46B8-88AE-9FA0000B970E}" type="presParOf" srcId="{F125C8A2-53B6-4B7F-9CBE-982C1BDA19F1}" destId="{5788AF20-5453-4C81-A5D4-96584743CD22}" srcOrd="4" destOrd="0" presId="urn:microsoft.com/office/officeart/2005/8/layout/process1"/>
    <dgm:cxn modelId="{D60CE9B9-3CF4-4806-B8A6-71E01AC7FE28}" type="presParOf" srcId="{F125C8A2-53B6-4B7F-9CBE-982C1BDA19F1}" destId="{2C8496CD-160C-41F9-AD18-4E93B4C16BC0}" srcOrd="5" destOrd="0" presId="urn:microsoft.com/office/officeart/2005/8/layout/process1"/>
    <dgm:cxn modelId="{AC1FE897-2F8E-4F60-8AB9-EA9F07547260}" type="presParOf" srcId="{2C8496CD-160C-41F9-AD18-4E93B4C16BC0}" destId="{8B1C7BD2-AF9E-4898-8C45-1186A92447B9}" srcOrd="0" destOrd="0" presId="urn:microsoft.com/office/officeart/2005/8/layout/process1"/>
    <dgm:cxn modelId="{B8C09DBF-B225-421E-A614-07E00BFCE42B}" type="presParOf" srcId="{F125C8A2-53B6-4B7F-9CBE-982C1BDA19F1}" destId="{8FF71B71-D8B5-4DD3-B778-920B9B9D7A3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FF0159-2ACE-477A-8894-2190E967CD1A}" type="doc">
      <dgm:prSet loTypeId="urn:microsoft.com/office/officeart/2005/8/layout/process1" loCatId="process" qsTypeId="urn:microsoft.com/office/officeart/2005/8/quickstyle/simple1" qsCatId="simple" csTypeId="urn:microsoft.com/office/officeart/2005/8/colors/accent1_2" csCatId="accent1" phldr="1"/>
      <dgm:spPr/>
    </dgm:pt>
    <dgm:pt modelId="{BA01C567-3DAA-4A8B-A6F9-3B01FE56B7C3}">
      <dgm:prSet phldrT="[Text]"/>
      <dgm:spPr>
        <a:solidFill>
          <a:srgbClr val="B8D989"/>
        </a:solidFill>
      </dgm:spPr>
      <dgm:t>
        <a:bodyPr/>
        <a:lstStyle/>
        <a:p>
          <a:r>
            <a:rPr lang="en-US" b="1" dirty="0" smtClean="0">
              <a:solidFill>
                <a:srgbClr val="703B96"/>
              </a:solidFill>
            </a:rPr>
            <a:t>Deep breathing</a:t>
          </a:r>
          <a:endParaRPr lang="en-US" b="1" dirty="0">
            <a:solidFill>
              <a:srgbClr val="703B96"/>
            </a:solidFill>
          </a:endParaRPr>
        </a:p>
      </dgm:t>
    </dgm:pt>
    <dgm:pt modelId="{32FEEC35-0D1D-47DB-9468-43981EC88E53}" type="parTrans" cxnId="{CB230E80-025B-4A7A-AAD8-BBCE44745BA1}">
      <dgm:prSet/>
      <dgm:spPr/>
      <dgm:t>
        <a:bodyPr/>
        <a:lstStyle/>
        <a:p>
          <a:endParaRPr lang="en-US"/>
        </a:p>
      </dgm:t>
    </dgm:pt>
    <dgm:pt modelId="{DEC7C199-AB95-46D8-99E9-336A6C9E5A05}" type="sibTrans" cxnId="{CB230E80-025B-4A7A-AAD8-BBCE44745BA1}">
      <dgm:prSet/>
      <dgm:spPr>
        <a:solidFill>
          <a:schemeClr val="accent1">
            <a:tint val="60000"/>
            <a:hueOff val="0"/>
            <a:satOff val="0"/>
            <a:lumOff val="0"/>
            <a:alpha val="0"/>
          </a:schemeClr>
        </a:solidFill>
      </dgm:spPr>
      <dgm:t>
        <a:bodyPr/>
        <a:lstStyle/>
        <a:p>
          <a:endParaRPr lang="en-US"/>
        </a:p>
      </dgm:t>
    </dgm:pt>
    <dgm:pt modelId="{E5C5269F-2702-42CA-A40C-C673CCD3BBE8}">
      <dgm:prSet phldrT="[Text]"/>
      <dgm:spPr>
        <a:solidFill>
          <a:srgbClr val="B8D989"/>
        </a:solidFill>
      </dgm:spPr>
      <dgm:t>
        <a:bodyPr/>
        <a:lstStyle/>
        <a:p>
          <a:r>
            <a:rPr lang="en-US" b="1" dirty="0" smtClean="0">
              <a:solidFill>
                <a:srgbClr val="703B96"/>
              </a:solidFill>
            </a:rPr>
            <a:t>Progressive muscle relaxation</a:t>
          </a:r>
          <a:endParaRPr lang="en-US" b="1" dirty="0">
            <a:solidFill>
              <a:srgbClr val="703B96"/>
            </a:solidFill>
          </a:endParaRPr>
        </a:p>
      </dgm:t>
    </dgm:pt>
    <dgm:pt modelId="{5AC4FCC3-ADD6-414B-BD56-78B456364683}" type="parTrans" cxnId="{75745047-B8D7-4EFD-A2D3-495DCA011B41}">
      <dgm:prSet/>
      <dgm:spPr/>
      <dgm:t>
        <a:bodyPr/>
        <a:lstStyle/>
        <a:p>
          <a:endParaRPr lang="en-US"/>
        </a:p>
      </dgm:t>
    </dgm:pt>
    <dgm:pt modelId="{6953DB4A-34CE-495E-88E9-5D4F3C3BF5BE}" type="sibTrans" cxnId="{75745047-B8D7-4EFD-A2D3-495DCA011B41}">
      <dgm:prSet/>
      <dgm:spPr>
        <a:solidFill>
          <a:schemeClr val="accent1">
            <a:tint val="60000"/>
            <a:hueOff val="0"/>
            <a:satOff val="0"/>
            <a:lumOff val="0"/>
            <a:alpha val="0"/>
          </a:schemeClr>
        </a:solidFill>
      </dgm:spPr>
      <dgm:t>
        <a:bodyPr/>
        <a:lstStyle/>
        <a:p>
          <a:endParaRPr lang="en-US"/>
        </a:p>
      </dgm:t>
    </dgm:pt>
    <dgm:pt modelId="{B377D5D1-E2D9-47B9-A3D0-0DA90DA4434F}">
      <dgm:prSet phldrT="[Text]"/>
      <dgm:spPr>
        <a:solidFill>
          <a:srgbClr val="B8D989"/>
        </a:solidFill>
      </dgm:spPr>
      <dgm:t>
        <a:bodyPr/>
        <a:lstStyle/>
        <a:p>
          <a:r>
            <a:rPr lang="en-US" b="1" dirty="0" smtClean="0">
              <a:solidFill>
                <a:srgbClr val="703B96"/>
              </a:solidFill>
            </a:rPr>
            <a:t>Mindfulness</a:t>
          </a:r>
          <a:endParaRPr lang="en-US" b="1" dirty="0">
            <a:solidFill>
              <a:srgbClr val="703B96"/>
            </a:solidFill>
          </a:endParaRPr>
        </a:p>
      </dgm:t>
    </dgm:pt>
    <dgm:pt modelId="{AEA8A839-EF94-46D2-9013-BF4CDD519DBE}" type="parTrans" cxnId="{1CA74049-FE4E-488E-B939-A08905ADEDF6}">
      <dgm:prSet/>
      <dgm:spPr/>
      <dgm:t>
        <a:bodyPr/>
        <a:lstStyle/>
        <a:p>
          <a:endParaRPr lang="en-US"/>
        </a:p>
      </dgm:t>
    </dgm:pt>
    <dgm:pt modelId="{B0102DDF-6A14-4468-80EC-AD5E4BD44E22}" type="sibTrans" cxnId="{1CA74049-FE4E-488E-B939-A08905ADEDF6}">
      <dgm:prSet/>
      <dgm:spPr/>
      <dgm:t>
        <a:bodyPr/>
        <a:lstStyle/>
        <a:p>
          <a:endParaRPr lang="en-US"/>
        </a:p>
      </dgm:t>
    </dgm:pt>
    <dgm:pt modelId="{7BFD18FD-692E-459E-AC22-0175C9283878}" type="pres">
      <dgm:prSet presAssocID="{46FF0159-2ACE-477A-8894-2190E967CD1A}" presName="Name0" presStyleCnt="0">
        <dgm:presLayoutVars>
          <dgm:dir/>
          <dgm:resizeHandles val="exact"/>
        </dgm:presLayoutVars>
      </dgm:prSet>
      <dgm:spPr/>
    </dgm:pt>
    <dgm:pt modelId="{BB2284B0-3F43-4A9A-8158-B9EDF688412F}" type="pres">
      <dgm:prSet presAssocID="{BA01C567-3DAA-4A8B-A6F9-3B01FE56B7C3}" presName="node" presStyleLbl="node1" presStyleIdx="0" presStyleCnt="3">
        <dgm:presLayoutVars>
          <dgm:bulletEnabled val="1"/>
        </dgm:presLayoutVars>
      </dgm:prSet>
      <dgm:spPr/>
      <dgm:t>
        <a:bodyPr/>
        <a:lstStyle/>
        <a:p>
          <a:endParaRPr lang="en-US"/>
        </a:p>
      </dgm:t>
    </dgm:pt>
    <dgm:pt modelId="{B37579D8-CE7E-4E79-920E-9CF7BD0244CB}" type="pres">
      <dgm:prSet presAssocID="{DEC7C199-AB95-46D8-99E9-336A6C9E5A05}" presName="sibTrans" presStyleLbl="sibTrans2D1" presStyleIdx="0" presStyleCnt="2"/>
      <dgm:spPr/>
      <dgm:t>
        <a:bodyPr/>
        <a:lstStyle/>
        <a:p>
          <a:endParaRPr lang="en-US"/>
        </a:p>
      </dgm:t>
    </dgm:pt>
    <dgm:pt modelId="{0C3CCC9F-866F-452B-A383-0A2E181A989A}" type="pres">
      <dgm:prSet presAssocID="{DEC7C199-AB95-46D8-99E9-336A6C9E5A05}" presName="connectorText" presStyleLbl="sibTrans2D1" presStyleIdx="0" presStyleCnt="2"/>
      <dgm:spPr/>
      <dgm:t>
        <a:bodyPr/>
        <a:lstStyle/>
        <a:p>
          <a:endParaRPr lang="en-US"/>
        </a:p>
      </dgm:t>
    </dgm:pt>
    <dgm:pt modelId="{5ACD926F-85DE-4F3D-9D0C-4B47EFADF216}" type="pres">
      <dgm:prSet presAssocID="{E5C5269F-2702-42CA-A40C-C673CCD3BBE8}" presName="node" presStyleLbl="node1" presStyleIdx="1" presStyleCnt="3">
        <dgm:presLayoutVars>
          <dgm:bulletEnabled val="1"/>
        </dgm:presLayoutVars>
      </dgm:prSet>
      <dgm:spPr/>
      <dgm:t>
        <a:bodyPr/>
        <a:lstStyle/>
        <a:p>
          <a:endParaRPr lang="en-US"/>
        </a:p>
      </dgm:t>
    </dgm:pt>
    <dgm:pt modelId="{DB5398A4-77E5-4985-87E0-25A73481FD83}" type="pres">
      <dgm:prSet presAssocID="{6953DB4A-34CE-495E-88E9-5D4F3C3BF5BE}" presName="sibTrans" presStyleLbl="sibTrans2D1" presStyleIdx="1" presStyleCnt="2" custLinFactNeighborX="-16344" custLinFactNeighborY="27204"/>
      <dgm:spPr/>
      <dgm:t>
        <a:bodyPr/>
        <a:lstStyle/>
        <a:p>
          <a:endParaRPr lang="en-US"/>
        </a:p>
      </dgm:t>
    </dgm:pt>
    <dgm:pt modelId="{027BE0EE-2B9B-475F-948C-138F198F7538}" type="pres">
      <dgm:prSet presAssocID="{6953DB4A-34CE-495E-88E9-5D4F3C3BF5BE}" presName="connectorText" presStyleLbl="sibTrans2D1" presStyleIdx="1" presStyleCnt="2"/>
      <dgm:spPr/>
      <dgm:t>
        <a:bodyPr/>
        <a:lstStyle/>
        <a:p>
          <a:endParaRPr lang="en-US"/>
        </a:p>
      </dgm:t>
    </dgm:pt>
    <dgm:pt modelId="{3D0CB7D2-D58A-494C-A41C-DC65792AED82}" type="pres">
      <dgm:prSet presAssocID="{B377D5D1-E2D9-47B9-A3D0-0DA90DA4434F}" presName="node" presStyleLbl="node1" presStyleIdx="2" presStyleCnt="3">
        <dgm:presLayoutVars>
          <dgm:bulletEnabled val="1"/>
        </dgm:presLayoutVars>
      </dgm:prSet>
      <dgm:spPr/>
      <dgm:t>
        <a:bodyPr/>
        <a:lstStyle/>
        <a:p>
          <a:endParaRPr lang="en-US"/>
        </a:p>
      </dgm:t>
    </dgm:pt>
  </dgm:ptLst>
  <dgm:cxnLst>
    <dgm:cxn modelId="{C24FD58E-AC1A-4998-8AA6-C5A000BA50DA}" type="presOf" srcId="{6953DB4A-34CE-495E-88E9-5D4F3C3BF5BE}" destId="{027BE0EE-2B9B-475F-948C-138F198F7538}" srcOrd="1" destOrd="0" presId="urn:microsoft.com/office/officeart/2005/8/layout/process1"/>
    <dgm:cxn modelId="{A2CE84DA-64D2-4922-827C-F03851BF6A0D}" type="presOf" srcId="{E5C5269F-2702-42CA-A40C-C673CCD3BBE8}" destId="{5ACD926F-85DE-4F3D-9D0C-4B47EFADF216}" srcOrd="0" destOrd="0" presId="urn:microsoft.com/office/officeart/2005/8/layout/process1"/>
    <dgm:cxn modelId="{D0CA14CB-EAFD-4601-86CF-CD3BC2D8BFA4}" type="presOf" srcId="{DEC7C199-AB95-46D8-99E9-336A6C9E5A05}" destId="{0C3CCC9F-866F-452B-A383-0A2E181A989A}" srcOrd="1" destOrd="0" presId="urn:microsoft.com/office/officeart/2005/8/layout/process1"/>
    <dgm:cxn modelId="{CB230E80-025B-4A7A-AAD8-BBCE44745BA1}" srcId="{46FF0159-2ACE-477A-8894-2190E967CD1A}" destId="{BA01C567-3DAA-4A8B-A6F9-3B01FE56B7C3}" srcOrd="0" destOrd="0" parTransId="{32FEEC35-0D1D-47DB-9468-43981EC88E53}" sibTransId="{DEC7C199-AB95-46D8-99E9-336A6C9E5A05}"/>
    <dgm:cxn modelId="{75745047-B8D7-4EFD-A2D3-495DCA011B41}" srcId="{46FF0159-2ACE-477A-8894-2190E967CD1A}" destId="{E5C5269F-2702-42CA-A40C-C673CCD3BBE8}" srcOrd="1" destOrd="0" parTransId="{5AC4FCC3-ADD6-414B-BD56-78B456364683}" sibTransId="{6953DB4A-34CE-495E-88E9-5D4F3C3BF5BE}"/>
    <dgm:cxn modelId="{798E725D-87DB-4643-9839-F6D688A56E13}" type="presOf" srcId="{DEC7C199-AB95-46D8-99E9-336A6C9E5A05}" destId="{B37579D8-CE7E-4E79-920E-9CF7BD0244CB}" srcOrd="0" destOrd="0" presId="urn:microsoft.com/office/officeart/2005/8/layout/process1"/>
    <dgm:cxn modelId="{A0FFA30C-C96A-4A29-BAAC-D4CB4FDAF033}" type="presOf" srcId="{46FF0159-2ACE-477A-8894-2190E967CD1A}" destId="{7BFD18FD-692E-459E-AC22-0175C9283878}" srcOrd="0" destOrd="0" presId="urn:microsoft.com/office/officeart/2005/8/layout/process1"/>
    <dgm:cxn modelId="{245BE7B0-FA29-47FB-91B0-BA0307B34A62}" type="presOf" srcId="{B377D5D1-E2D9-47B9-A3D0-0DA90DA4434F}" destId="{3D0CB7D2-D58A-494C-A41C-DC65792AED82}" srcOrd="0" destOrd="0" presId="urn:microsoft.com/office/officeart/2005/8/layout/process1"/>
    <dgm:cxn modelId="{C02E756C-CC1B-44A5-B764-34050B5972F2}" type="presOf" srcId="{BA01C567-3DAA-4A8B-A6F9-3B01FE56B7C3}" destId="{BB2284B0-3F43-4A9A-8158-B9EDF688412F}" srcOrd="0" destOrd="0" presId="urn:microsoft.com/office/officeart/2005/8/layout/process1"/>
    <dgm:cxn modelId="{1CA74049-FE4E-488E-B939-A08905ADEDF6}" srcId="{46FF0159-2ACE-477A-8894-2190E967CD1A}" destId="{B377D5D1-E2D9-47B9-A3D0-0DA90DA4434F}" srcOrd="2" destOrd="0" parTransId="{AEA8A839-EF94-46D2-9013-BF4CDD519DBE}" sibTransId="{B0102DDF-6A14-4468-80EC-AD5E4BD44E22}"/>
    <dgm:cxn modelId="{59972FF3-4F0C-4D4E-BDF8-D9BF70CFF1BE}" type="presOf" srcId="{6953DB4A-34CE-495E-88E9-5D4F3C3BF5BE}" destId="{DB5398A4-77E5-4985-87E0-25A73481FD83}" srcOrd="0" destOrd="0" presId="urn:microsoft.com/office/officeart/2005/8/layout/process1"/>
    <dgm:cxn modelId="{FC7BF8AD-96EB-4B47-A539-87B3030F0C1A}" type="presParOf" srcId="{7BFD18FD-692E-459E-AC22-0175C9283878}" destId="{BB2284B0-3F43-4A9A-8158-B9EDF688412F}" srcOrd="0" destOrd="0" presId="urn:microsoft.com/office/officeart/2005/8/layout/process1"/>
    <dgm:cxn modelId="{03A5DFED-CA0F-41C1-82E1-3EE8AA3BC7D9}" type="presParOf" srcId="{7BFD18FD-692E-459E-AC22-0175C9283878}" destId="{B37579D8-CE7E-4E79-920E-9CF7BD0244CB}" srcOrd="1" destOrd="0" presId="urn:microsoft.com/office/officeart/2005/8/layout/process1"/>
    <dgm:cxn modelId="{6F16954A-9A9D-4307-B872-6D36DD00563C}" type="presParOf" srcId="{B37579D8-CE7E-4E79-920E-9CF7BD0244CB}" destId="{0C3CCC9F-866F-452B-A383-0A2E181A989A}" srcOrd="0" destOrd="0" presId="urn:microsoft.com/office/officeart/2005/8/layout/process1"/>
    <dgm:cxn modelId="{05BEC6C5-5723-48D2-ABBC-9ED1FFAEF8FA}" type="presParOf" srcId="{7BFD18FD-692E-459E-AC22-0175C9283878}" destId="{5ACD926F-85DE-4F3D-9D0C-4B47EFADF216}" srcOrd="2" destOrd="0" presId="urn:microsoft.com/office/officeart/2005/8/layout/process1"/>
    <dgm:cxn modelId="{983F2D6E-F2D9-4FF9-B806-D57B29D020D6}" type="presParOf" srcId="{7BFD18FD-692E-459E-AC22-0175C9283878}" destId="{DB5398A4-77E5-4985-87E0-25A73481FD83}" srcOrd="3" destOrd="0" presId="urn:microsoft.com/office/officeart/2005/8/layout/process1"/>
    <dgm:cxn modelId="{917E2128-E2BC-48B1-B636-AAD581FE7028}" type="presParOf" srcId="{DB5398A4-77E5-4985-87E0-25A73481FD83}" destId="{027BE0EE-2B9B-475F-948C-138F198F7538}" srcOrd="0" destOrd="0" presId="urn:microsoft.com/office/officeart/2005/8/layout/process1"/>
    <dgm:cxn modelId="{87C4A573-2BCC-4039-BC75-6F67A6F1506E}" type="presParOf" srcId="{7BFD18FD-692E-459E-AC22-0175C9283878}" destId="{3D0CB7D2-D58A-494C-A41C-DC65792AED8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8B30AF-C2FC-4514-8042-70422FD3976F}" type="doc">
      <dgm:prSet loTypeId="urn:microsoft.com/office/officeart/2005/8/layout/hierarchy3" loCatId="list" qsTypeId="urn:microsoft.com/office/officeart/2005/8/quickstyle/simple1" qsCatId="simple" csTypeId="urn:microsoft.com/office/officeart/2005/8/colors/accent1_2" csCatId="accent1" phldr="1"/>
      <dgm:spPr/>
    </dgm:pt>
    <dgm:pt modelId="{9429D831-1594-49D3-A68E-332AD07113D0}">
      <dgm:prSet/>
      <dgm:spPr/>
      <dgm:t>
        <a:bodyPr/>
        <a:lstStyle/>
        <a:p>
          <a:r>
            <a:rPr lang="en-US" dirty="0" smtClean="0"/>
            <a:t>Coping with Stress</a:t>
          </a:r>
          <a:endParaRPr lang="en-US" dirty="0"/>
        </a:p>
      </dgm:t>
    </dgm:pt>
    <dgm:pt modelId="{FE5C632A-B9CA-4F24-9819-1DFFFF38F2D0}">
      <dgm:prSet/>
      <dgm:spPr/>
      <dgm:t>
        <a:bodyPr/>
        <a:lstStyle/>
        <a:p>
          <a:r>
            <a:rPr lang="en-US" dirty="0" smtClean="0"/>
            <a:t>Reducing Biological Vulnerability</a:t>
          </a:r>
          <a:endParaRPr lang="en-US" dirty="0"/>
        </a:p>
      </dgm:t>
    </dgm:pt>
    <dgm:pt modelId="{7A691583-2590-4573-A5EE-85CA4D62636F}">
      <dgm:prSet phldrT="[Text]"/>
      <dgm:spPr/>
      <dgm:t>
        <a:bodyPr/>
        <a:lstStyle/>
        <a:p>
          <a:r>
            <a:rPr lang="en-US" dirty="0" smtClean="0"/>
            <a:t>Day 3: Insight and Coping Skill Development</a:t>
          </a:r>
          <a:endParaRPr lang="en-US" dirty="0"/>
        </a:p>
      </dgm:t>
    </dgm:pt>
    <dgm:pt modelId="{234D71E1-F5DF-4CB8-96D6-8242347E52C4}" type="sibTrans" cxnId="{BE8746C5-FCA3-448B-8F82-EFD6626D29B5}">
      <dgm:prSet/>
      <dgm:spPr/>
      <dgm:t>
        <a:bodyPr/>
        <a:lstStyle/>
        <a:p>
          <a:endParaRPr lang="en-US"/>
        </a:p>
      </dgm:t>
    </dgm:pt>
    <dgm:pt modelId="{DD7DBC52-7613-4A88-B96E-81980B4C42A1}" type="parTrans" cxnId="{BE8746C5-FCA3-448B-8F82-EFD6626D29B5}">
      <dgm:prSet/>
      <dgm:spPr/>
      <dgm:t>
        <a:bodyPr/>
        <a:lstStyle/>
        <a:p>
          <a:endParaRPr lang="en-US"/>
        </a:p>
      </dgm:t>
    </dgm:pt>
    <dgm:pt modelId="{AF5820DB-A047-4B41-AD24-FE47FEE3D51A}" type="sibTrans" cxnId="{BF76B332-3D35-4B9F-A0D9-239DB525E643}">
      <dgm:prSet/>
      <dgm:spPr/>
      <dgm:t>
        <a:bodyPr/>
        <a:lstStyle/>
        <a:p>
          <a:endParaRPr lang="en-US"/>
        </a:p>
      </dgm:t>
    </dgm:pt>
    <dgm:pt modelId="{762A0391-00D6-45DF-AD2C-B2997CEE66F2}" type="parTrans" cxnId="{BF76B332-3D35-4B9F-A0D9-239DB525E643}">
      <dgm:prSet/>
      <dgm:spPr/>
      <dgm:t>
        <a:bodyPr/>
        <a:lstStyle/>
        <a:p>
          <a:endParaRPr lang="en-US"/>
        </a:p>
      </dgm:t>
    </dgm:pt>
    <dgm:pt modelId="{5B71EA20-1A29-4820-B6BF-277D7ADED359}" type="sibTrans" cxnId="{F211FC23-E30E-48C0-8CBA-EA6F0E49FC46}">
      <dgm:prSet/>
      <dgm:spPr/>
      <dgm:t>
        <a:bodyPr/>
        <a:lstStyle/>
        <a:p>
          <a:endParaRPr lang="en-US"/>
        </a:p>
      </dgm:t>
    </dgm:pt>
    <dgm:pt modelId="{9F2AE694-81B0-4863-A49D-C65CDFAFDFE3}" type="parTrans" cxnId="{F211FC23-E30E-48C0-8CBA-EA6F0E49FC46}">
      <dgm:prSet/>
      <dgm:spPr/>
      <dgm:t>
        <a:bodyPr/>
        <a:lstStyle/>
        <a:p>
          <a:endParaRPr lang="en-US"/>
        </a:p>
      </dgm:t>
    </dgm:pt>
    <dgm:pt modelId="{EFB8B794-A6D5-4D3E-A4A6-04A9930FC776}">
      <dgm:prSet/>
      <dgm:spPr/>
      <dgm:t>
        <a:bodyPr/>
        <a:lstStyle/>
        <a:p>
          <a:r>
            <a:rPr lang="en-US" dirty="0" smtClean="0"/>
            <a:t>Learning From Others</a:t>
          </a:r>
          <a:endParaRPr lang="en-US" dirty="0"/>
        </a:p>
      </dgm:t>
    </dgm:pt>
    <dgm:pt modelId="{EDF0C03D-9F16-49ED-A72E-972619DAF781}">
      <dgm:prSet/>
      <dgm:spPr/>
      <dgm:t>
        <a:bodyPr/>
        <a:lstStyle/>
        <a:p>
          <a:r>
            <a:rPr lang="en-US" dirty="0" smtClean="0"/>
            <a:t>Moving Towards Recovery</a:t>
          </a:r>
          <a:endParaRPr lang="en-US" dirty="0"/>
        </a:p>
      </dgm:t>
    </dgm:pt>
    <dgm:pt modelId="{C22B5406-AA34-4EC4-AC5B-E506DCD1B7B1}">
      <dgm:prSet phldrT="[Text]"/>
      <dgm:spPr/>
      <dgm:t>
        <a:bodyPr/>
        <a:lstStyle/>
        <a:p>
          <a:r>
            <a:rPr lang="en-US" dirty="0" smtClean="0"/>
            <a:t>Day 2: Motivation and Supports</a:t>
          </a:r>
          <a:endParaRPr lang="en-US" dirty="0"/>
        </a:p>
      </dgm:t>
    </dgm:pt>
    <dgm:pt modelId="{DC5A3606-3927-45E9-9A06-2C7D14DA85F5}" type="sibTrans" cxnId="{9EC8C6E7-2B92-4101-8ED0-D4755D174879}">
      <dgm:prSet/>
      <dgm:spPr/>
      <dgm:t>
        <a:bodyPr/>
        <a:lstStyle/>
        <a:p>
          <a:endParaRPr lang="en-US"/>
        </a:p>
      </dgm:t>
    </dgm:pt>
    <dgm:pt modelId="{40D26699-5059-4B9E-9E22-23E5208578F7}" type="parTrans" cxnId="{9EC8C6E7-2B92-4101-8ED0-D4755D174879}">
      <dgm:prSet/>
      <dgm:spPr/>
      <dgm:t>
        <a:bodyPr/>
        <a:lstStyle/>
        <a:p>
          <a:endParaRPr lang="en-US"/>
        </a:p>
      </dgm:t>
    </dgm:pt>
    <dgm:pt modelId="{F83454BE-96AC-4B62-B495-D8F9C3EB46F1}" type="sibTrans" cxnId="{6811D3F3-B005-4FC9-A767-67A7EA0C2490}">
      <dgm:prSet/>
      <dgm:spPr/>
      <dgm:t>
        <a:bodyPr/>
        <a:lstStyle/>
        <a:p>
          <a:endParaRPr lang="en-US"/>
        </a:p>
      </dgm:t>
    </dgm:pt>
    <dgm:pt modelId="{0A408572-82EB-4E4F-A9E4-10F3D49E4D57}" type="parTrans" cxnId="{6811D3F3-B005-4FC9-A767-67A7EA0C2490}">
      <dgm:prSet/>
      <dgm:spPr/>
      <dgm:t>
        <a:bodyPr/>
        <a:lstStyle/>
        <a:p>
          <a:endParaRPr lang="en-US"/>
        </a:p>
      </dgm:t>
    </dgm:pt>
    <dgm:pt modelId="{63CA1A20-FA19-4CC3-8D7F-FC91343BE109}" type="sibTrans" cxnId="{F3B2BB05-B782-4534-BF78-8F5C6F6C963D}">
      <dgm:prSet/>
      <dgm:spPr/>
      <dgm:t>
        <a:bodyPr/>
        <a:lstStyle/>
        <a:p>
          <a:endParaRPr lang="en-US"/>
        </a:p>
      </dgm:t>
    </dgm:pt>
    <dgm:pt modelId="{B289CCC6-A961-4CB5-818A-B58C0B5DB07D}" type="parTrans" cxnId="{F3B2BB05-B782-4534-BF78-8F5C6F6C963D}">
      <dgm:prSet/>
      <dgm:spPr/>
      <dgm:t>
        <a:bodyPr/>
        <a:lstStyle/>
        <a:p>
          <a:endParaRPr lang="en-US"/>
        </a:p>
      </dgm:t>
    </dgm:pt>
    <dgm:pt modelId="{91B115CF-436A-4D67-8074-7BD19E04FD80}">
      <dgm:prSet/>
      <dgm:spPr/>
      <dgm:t>
        <a:bodyPr/>
        <a:lstStyle/>
        <a:p>
          <a:r>
            <a:rPr lang="en-US" dirty="0" smtClean="0"/>
            <a:t>The Core Processes of IMR</a:t>
          </a:r>
          <a:endParaRPr lang="en-US" dirty="0"/>
        </a:p>
      </dgm:t>
    </dgm:pt>
    <dgm:pt modelId="{986124D6-C192-4E1A-9B93-AFC54F2D94B6}">
      <dgm:prSet/>
      <dgm:spPr/>
      <dgm:t>
        <a:bodyPr/>
        <a:lstStyle/>
        <a:p>
          <a:r>
            <a:rPr lang="en-US" dirty="0" smtClean="0"/>
            <a:t>The Basic Elements of IMR</a:t>
          </a:r>
          <a:endParaRPr lang="en-US" dirty="0"/>
        </a:p>
      </dgm:t>
    </dgm:pt>
    <dgm:pt modelId="{146780DA-5430-466D-945D-B2D417419439}">
      <dgm:prSet phldrT="[Text]"/>
      <dgm:spPr/>
      <dgm:t>
        <a:bodyPr/>
        <a:lstStyle/>
        <a:p>
          <a:r>
            <a:rPr lang="en-US" dirty="0" smtClean="0"/>
            <a:t>Day 1: Introduction</a:t>
          </a:r>
          <a:endParaRPr lang="en-US" dirty="0"/>
        </a:p>
      </dgm:t>
    </dgm:pt>
    <dgm:pt modelId="{0B261086-A3DE-4012-BB23-4E8CEEEF873C}" type="sibTrans" cxnId="{5BF68634-2F43-4C11-BBD5-A03EF6FFB149}">
      <dgm:prSet/>
      <dgm:spPr/>
      <dgm:t>
        <a:bodyPr/>
        <a:lstStyle/>
        <a:p>
          <a:endParaRPr lang="en-US"/>
        </a:p>
      </dgm:t>
    </dgm:pt>
    <dgm:pt modelId="{70EEA435-7DAB-4FA7-A1F9-F7493E01FFBA}" type="parTrans" cxnId="{5BF68634-2F43-4C11-BBD5-A03EF6FFB149}">
      <dgm:prSet/>
      <dgm:spPr/>
      <dgm:t>
        <a:bodyPr/>
        <a:lstStyle/>
        <a:p>
          <a:endParaRPr lang="en-US"/>
        </a:p>
      </dgm:t>
    </dgm:pt>
    <dgm:pt modelId="{F97A1CC2-96F2-43B2-A86D-4B97331D2E92}" type="sibTrans" cxnId="{BD134D0B-240E-4622-BCCD-955E95739F7F}">
      <dgm:prSet/>
      <dgm:spPr/>
      <dgm:t>
        <a:bodyPr/>
        <a:lstStyle/>
        <a:p>
          <a:endParaRPr lang="en-US"/>
        </a:p>
      </dgm:t>
    </dgm:pt>
    <dgm:pt modelId="{297BAE13-2DA3-45A8-9942-84AD79E8F1D6}" type="parTrans" cxnId="{BD134D0B-240E-4622-BCCD-955E95739F7F}">
      <dgm:prSet/>
      <dgm:spPr/>
      <dgm:t>
        <a:bodyPr/>
        <a:lstStyle/>
        <a:p>
          <a:endParaRPr lang="en-US"/>
        </a:p>
      </dgm:t>
    </dgm:pt>
    <dgm:pt modelId="{7DB54CDE-EA26-4FD2-8704-1E92CD4C2C3F}" type="sibTrans" cxnId="{50E2035B-7DD7-456B-A1A1-4A4F01DC029E}">
      <dgm:prSet/>
      <dgm:spPr/>
      <dgm:t>
        <a:bodyPr/>
        <a:lstStyle/>
        <a:p>
          <a:endParaRPr lang="en-US"/>
        </a:p>
      </dgm:t>
    </dgm:pt>
    <dgm:pt modelId="{B1A60E82-8FA1-467A-8286-D561A0DCDA1F}" type="parTrans" cxnId="{50E2035B-7DD7-456B-A1A1-4A4F01DC029E}">
      <dgm:prSet/>
      <dgm:spPr/>
      <dgm:t>
        <a:bodyPr/>
        <a:lstStyle/>
        <a:p>
          <a:endParaRPr lang="en-US"/>
        </a:p>
      </dgm:t>
    </dgm:pt>
    <dgm:pt modelId="{BA85B95D-6452-4FC5-A9D8-395418302F86}" type="pres">
      <dgm:prSet presAssocID="{9F8B30AF-C2FC-4514-8042-70422FD3976F}" presName="diagram" presStyleCnt="0">
        <dgm:presLayoutVars>
          <dgm:chPref val="1"/>
          <dgm:dir/>
          <dgm:animOne val="branch"/>
          <dgm:animLvl val="lvl"/>
          <dgm:resizeHandles/>
        </dgm:presLayoutVars>
      </dgm:prSet>
      <dgm:spPr/>
    </dgm:pt>
    <dgm:pt modelId="{D580ECA0-967A-4FDD-9AFB-69BECAA2EA2E}" type="pres">
      <dgm:prSet presAssocID="{146780DA-5430-466D-945D-B2D417419439}" presName="root" presStyleCnt="0"/>
      <dgm:spPr/>
    </dgm:pt>
    <dgm:pt modelId="{397F2B94-43C9-4A72-B2DA-771775DB4DE4}" type="pres">
      <dgm:prSet presAssocID="{146780DA-5430-466D-945D-B2D417419439}" presName="rootComposite" presStyleCnt="0"/>
      <dgm:spPr/>
    </dgm:pt>
    <dgm:pt modelId="{73FEEFAC-7DC7-4DD8-A106-43948365379C}" type="pres">
      <dgm:prSet presAssocID="{146780DA-5430-466D-945D-B2D417419439}" presName="rootText" presStyleLbl="node1" presStyleIdx="0" presStyleCnt="3"/>
      <dgm:spPr/>
      <dgm:t>
        <a:bodyPr/>
        <a:lstStyle/>
        <a:p>
          <a:endParaRPr lang="en-US"/>
        </a:p>
      </dgm:t>
    </dgm:pt>
    <dgm:pt modelId="{D5D54588-8D99-42D0-B1E4-C4333AB20140}" type="pres">
      <dgm:prSet presAssocID="{146780DA-5430-466D-945D-B2D417419439}" presName="rootConnector" presStyleLbl="node1" presStyleIdx="0" presStyleCnt="3"/>
      <dgm:spPr/>
      <dgm:t>
        <a:bodyPr/>
        <a:lstStyle/>
        <a:p>
          <a:endParaRPr lang="en-US"/>
        </a:p>
      </dgm:t>
    </dgm:pt>
    <dgm:pt modelId="{8A1F9BC2-A6EF-492B-87DD-FB0DCB903731}" type="pres">
      <dgm:prSet presAssocID="{146780DA-5430-466D-945D-B2D417419439}" presName="childShape" presStyleCnt="0"/>
      <dgm:spPr/>
    </dgm:pt>
    <dgm:pt modelId="{6347D9BD-A79A-4355-86B3-B48611FD95DC}" type="pres">
      <dgm:prSet presAssocID="{B1A60E82-8FA1-467A-8286-D561A0DCDA1F}" presName="Name13" presStyleLbl="parChTrans1D2" presStyleIdx="0" presStyleCnt="6"/>
      <dgm:spPr/>
      <dgm:t>
        <a:bodyPr/>
        <a:lstStyle/>
        <a:p>
          <a:endParaRPr lang="en-US"/>
        </a:p>
      </dgm:t>
    </dgm:pt>
    <dgm:pt modelId="{03D17052-92E5-4994-83E2-B36232FB04DC}" type="pres">
      <dgm:prSet presAssocID="{986124D6-C192-4E1A-9B93-AFC54F2D94B6}" presName="childText" presStyleLbl="bgAcc1" presStyleIdx="0" presStyleCnt="6">
        <dgm:presLayoutVars>
          <dgm:bulletEnabled val="1"/>
        </dgm:presLayoutVars>
      </dgm:prSet>
      <dgm:spPr/>
      <dgm:t>
        <a:bodyPr/>
        <a:lstStyle/>
        <a:p>
          <a:endParaRPr lang="en-US"/>
        </a:p>
      </dgm:t>
    </dgm:pt>
    <dgm:pt modelId="{354CFEE9-B551-40B0-BCC0-600AD0804D41}" type="pres">
      <dgm:prSet presAssocID="{297BAE13-2DA3-45A8-9942-84AD79E8F1D6}" presName="Name13" presStyleLbl="parChTrans1D2" presStyleIdx="1" presStyleCnt="6"/>
      <dgm:spPr/>
      <dgm:t>
        <a:bodyPr/>
        <a:lstStyle/>
        <a:p>
          <a:endParaRPr lang="en-US"/>
        </a:p>
      </dgm:t>
    </dgm:pt>
    <dgm:pt modelId="{4F4E30F0-8291-48EE-AF5B-386B5633984F}" type="pres">
      <dgm:prSet presAssocID="{91B115CF-436A-4D67-8074-7BD19E04FD80}" presName="childText" presStyleLbl="bgAcc1" presStyleIdx="1" presStyleCnt="6">
        <dgm:presLayoutVars>
          <dgm:bulletEnabled val="1"/>
        </dgm:presLayoutVars>
      </dgm:prSet>
      <dgm:spPr/>
      <dgm:t>
        <a:bodyPr/>
        <a:lstStyle/>
        <a:p>
          <a:endParaRPr lang="en-US"/>
        </a:p>
      </dgm:t>
    </dgm:pt>
    <dgm:pt modelId="{F2A9130B-35B8-4CF9-B47D-B54AE12E0B63}" type="pres">
      <dgm:prSet presAssocID="{C22B5406-AA34-4EC4-AC5B-E506DCD1B7B1}" presName="root" presStyleCnt="0"/>
      <dgm:spPr/>
    </dgm:pt>
    <dgm:pt modelId="{52F7206A-1321-4B6C-B969-582A78160462}" type="pres">
      <dgm:prSet presAssocID="{C22B5406-AA34-4EC4-AC5B-E506DCD1B7B1}" presName="rootComposite" presStyleCnt="0"/>
      <dgm:spPr/>
    </dgm:pt>
    <dgm:pt modelId="{F031B319-3573-4EDC-8E0B-1B9DF94DCC3D}" type="pres">
      <dgm:prSet presAssocID="{C22B5406-AA34-4EC4-AC5B-E506DCD1B7B1}" presName="rootText" presStyleLbl="node1" presStyleIdx="1" presStyleCnt="3"/>
      <dgm:spPr/>
      <dgm:t>
        <a:bodyPr/>
        <a:lstStyle/>
        <a:p>
          <a:endParaRPr lang="en-US"/>
        </a:p>
      </dgm:t>
    </dgm:pt>
    <dgm:pt modelId="{B2B06CC1-13F0-4C80-BCFF-8F8A506A729B}" type="pres">
      <dgm:prSet presAssocID="{C22B5406-AA34-4EC4-AC5B-E506DCD1B7B1}" presName="rootConnector" presStyleLbl="node1" presStyleIdx="1" presStyleCnt="3"/>
      <dgm:spPr/>
      <dgm:t>
        <a:bodyPr/>
        <a:lstStyle/>
        <a:p>
          <a:endParaRPr lang="en-US"/>
        </a:p>
      </dgm:t>
    </dgm:pt>
    <dgm:pt modelId="{5C91F0AC-42CD-4A6F-9392-A4E2738B4691}" type="pres">
      <dgm:prSet presAssocID="{C22B5406-AA34-4EC4-AC5B-E506DCD1B7B1}" presName="childShape" presStyleCnt="0"/>
      <dgm:spPr/>
    </dgm:pt>
    <dgm:pt modelId="{C2E28E29-C870-41D1-8968-21BB76804133}" type="pres">
      <dgm:prSet presAssocID="{B289CCC6-A961-4CB5-818A-B58C0B5DB07D}" presName="Name13" presStyleLbl="parChTrans1D2" presStyleIdx="2" presStyleCnt="6"/>
      <dgm:spPr/>
      <dgm:t>
        <a:bodyPr/>
        <a:lstStyle/>
        <a:p>
          <a:endParaRPr lang="en-US"/>
        </a:p>
      </dgm:t>
    </dgm:pt>
    <dgm:pt modelId="{9C426505-EF19-44A9-8C09-CD93BEC1781B}" type="pres">
      <dgm:prSet presAssocID="{EDF0C03D-9F16-49ED-A72E-972619DAF781}" presName="childText" presStyleLbl="bgAcc1" presStyleIdx="2" presStyleCnt="6">
        <dgm:presLayoutVars>
          <dgm:bulletEnabled val="1"/>
        </dgm:presLayoutVars>
      </dgm:prSet>
      <dgm:spPr/>
      <dgm:t>
        <a:bodyPr/>
        <a:lstStyle/>
        <a:p>
          <a:endParaRPr lang="en-US"/>
        </a:p>
      </dgm:t>
    </dgm:pt>
    <dgm:pt modelId="{649B2BD2-22D6-4D0A-8578-268588BFC2EF}" type="pres">
      <dgm:prSet presAssocID="{0A408572-82EB-4E4F-A9E4-10F3D49E4D57}" presName="Name13" presStyleLbl="parChTrans1D2" presStyleIdx="3" presStyleCnt="6"/>
      <dgm:spPr/>
      <dgm:t>
        <a:bodyPr/>
        <a:lstStyle/>
        <a:p>
          <a:endParaRPr lang="en-US"/>
        </a:p>
      </dgm:t>
    </dgm:pt>
    <dgm:pt modelId="{181A2683-A44B-4760-9C9C-ACB50A4DBE2A}" type="pres">
      <dgm:prSet presAssocID="{EFB8B794-A6D5-4D3E-A4A6-04A9930FC776}" presName="childText" presStyleLbl="bgAcc1" presStyleIdx="3" presStyleCnt="6">
        <dgm:presLayoutVars>
          <dgm:bulletEnabled val="1"/>
        </dgm:presLayoutVars>
      </dgm:prSet>
      <dgm:spPr/>
      <dgm:t>
        <a:bodyPr/>
        <a:lstStyle/>
        <a:p>
          <a:endParaRPr lang="en-US"/>
        </a:p>
      </dgm:t>
    </dgm:pt>
    <dgm:pt modelId="{EE4D958D-050F-4C83-A854-51670B98648D}" type="pres">
      <dgm:prSet presAssocID="{7A691583-2590-4573-A5EE-85CA4D62636F}" presName="root" presStyleCnt="0"/>
      <dgm:spPr/>
    </dgm:pt>
    <dgm:pt modelId="{9624F61F-2963-4D20-81E1-8CD34BD81B91}" type="pres">
      <dgm:prSet presAssocID="{7A691583-2590-4573-A5EE-85CA4D62636F}" presName="rootComposite" presStyleCnt="0"/>
      <dgm:spPr/>
    </dgm:pt>
    <dgm:pt modelId="{1AB3C18D-0E1B-4C50-95AB-6A9B305796FA}" type="pres">
      <dgm:prSet presAssocID="{7A691583-2590-4573-A5EE-85CA4D62636F}" presName="rootText" presStyleLbl="node1" presStyleIdx="2" presStyleCnt="3"/>
      <dgm:spPr/>
      <dgm:t>
        <a:bodyPr/>
        <a:lstStyle/>
        <a:p>
          <a:endParaRPr lang="en-US"/>
        </a:p>
      </dgm:t>
    </dgm:pt>
    <dgm:pt modelId="{0419D6C9-42D2-4FDD-897D-12C158ADDB6C}" type="pres">
      <dgm:prSet presAssocID="{7A691583-2590-4573-A5EE-85CA4D62636F}" presName="rootConnector" presStyleLbl="node1" presStyleIdx="2" presStyleCnt="3"/>
      <dgm:spPr/>
      <dgm:t>
        <a:bodyPr/>
        <a:lstStyle/>
        <a:p>
          <a:endParaRPr lang="en-US"/>
        </a:p>
      </dgm:t>
    </dgm:pt>
    <dgm:pt modelId="{54FBB277-7103-4178-BFD9-ACF9DFF7FF58}" type="pres">
      <dgm:prSet presAssocID="{7A691583-2590-4573-A5EE-85CA4D62636F}" presName="childShape" presStyleCnt="0"/>
      <dgm:spPr/>
    </dgm:pt>
    <dgm:pt modelId="{CF08FF20-D412-4307-80DE-FEB0E4990D8A}" type="pres">
      <dgm:prSet presAssocID="{9F2AE694-81B0-4863-A49D-C65CDFAFDFE3}" presName="Name13" presStyleLbl="parChTrans1D2" presStyleIdx="4" presStyleCnt="6"/>
      <dgm:spPr/>
      <dgm:t>
        <a:bodyPr/>
        <a:lstStyle/>
        <a:p>
          <a:endParaRPr lang="en-US"/>
        </a:p>
      </dgm:t>
    </dgm:pt>
    <dgm:pt modelId="{E648EE21-B6D6-4B94-B118-374546EBF00E}" type="pres">
      <dgm:prSet presAssocID="{FE5C632A-B9CA-4F24-9819-1DFFFF38F2D0}" presName="childText" presStyleLbl="bgAcc1" presStyleIdx="4" presStyleCnt="6">
        <dgm:presLayoutVars>
          <dgm:bulletEnabled val="1"/>
        </dgm:presLayoutVars>
      </dgm:prSet>
      <dgm:spPr/>
      <dgm:t>
        <a:bodyPr/>
        <a:lstStyle/>
        <a:p>
          <a:endParaRPr lang="en-US"/>
        </a:p>
      </dgm:t>
    </dgm:pt>
    <dgm:pt modelId="{4F275515-EC7C-430B-969D-DA0F99849D91}" type="pres">
      <dgm:prSet presAssocID="{762A0391-00D6-45DF-AD2C-B2997CEE66F2}" presName="Name13" presStyleLbl="parChTrans1D2" presStyleIdx="5" presStyleCnt="6"/>
      <dgm:spPr/>
      <dgm:t>
        <a:bodyPr/>
        <a:lstStyle/>
        <a:p>
          <a:endParaRPr lang="en-US"/>
        </a:p>
      </dgm:t>
    </dgm:pt>
    <dgm:pt modelId="{D9C883E7-768F-4188-9AB4-E2F2470D60B6}" type="pres">
      <dgm:prSet presAssocID="{9429D831-1594-49D3-A68E-332AD07113D0}" presName="childText" presStyleLbl="bgAcc1" presStyleIdx="5" presStyleCnt="6">
        <dgm:presLayoutVars>
          <dgm:bulletEnabled val="1"/>
        </dgm:presLayoutVars>
      </dgm:prSet>
      <dgm:spPr/>
      <dgm:t>
        <a:bodyPr/>
        <a:lstStyle/>
        <a:p>
          <a:endParaRPr lang="en-US"/>
        </a:p>
      </dgm:t>
    </dgm:pt>
  </dgm:ptLst>
  <dgm:cxnLst>
    <dgm:cxn modelId="{50E2035B-7DD7-456B-A1A1-4A4F01DC029E}" srcId="{146780DA-5430-466D-945D-B2D417419439}" destId="{986124D6-C192-4E1A-9B93-AFC54F2D94B6}" srcOrd="0" destOrd="0" parTransId="{B1A60E82-8FA1-467A-8286-D561A0DCDA1F}" sibTransId="{7DB54CDE-EA26-4FD2-8704-1E92CD4C2C3F}"/>
    <dgm:cxn modelId="{BE8746C5-FCA3-448B-8F82-EFD6626D29B5}" srcId="{9F8B30AF-C2FC-4514-8042-70422FD3976F}" destId="{7A691583-2590-4573-A5EE-85CA4D62636F}" srcOrd="2" destOrd="0" parTransId="{DD7DBC52-7613-4A88-B96E-81980B4C42A1}" sibTransId="{234D71E1-F5DF-4CB8-96D6-8242347E52C4}"/>
    <dgm:cxn modelId="{BF76B332-3D35-4B9F-A0D9-239DB525E643}" srcId="{7A691583-2590-4573-A5EE-85CA4D62636F}" destId="{9429D831-1594-49D3-A68E-332AD07113D0}" srcOrd="1" destOrd="0" parTransId="{762A0391-00D6-45DF-AD2C-B2997CEE66F2}" sibTransId="{AF5820DB-A047-4B41-AD24-FE47FEE3D51A}"/>
    <dgm:cxn modelId="{359C8DCA-2E85-4097-8292-D4619715B8C4}" type="presOf" srcId="{146780DA-5430-466D-945D-B2D417419439}" destId="{73FEEFAC-7DC7-4DD8-A106-43948365379C}" srcOrd="0" destOrd="0" presId="urn:microsoft.com/office/officeart/2005/8/layout/hierarchy3"/>
    <dgm:cxn modelId="{B61C39CD-8F1E-4C35-9819-9DC791D9A44D}" type="presOf" srcId="{B1A60E82-8FA1-467A-8286-D561A0DCDA1F}" destId="{6347D9BD-A79A-4355-86B3-B48611FD95DC}" srcOrd="0" destOrd="0" presId="urn:microsoft.com/office/officeart/2005/8/layout/hierarchy3"/>
    <dgm:cxn modelId="{7B08D6CA-18BB-44F0-AF84-ABA0A337EC97}" type="presOf" srcId="{EFB8B794-A6D5-4D3E-A4A6-04A9930FC776}" destId="{181A2683-A44B-4760-9C9C-ACB50A4DBE2A}" srcOrd="0" destOrd="0" presId="urn:microsoft.com/office/officeart/2005/8/layout/hierarchy3"/>
    <dgm:cxn modelId="{F3B2BB05-B782-4534-BF78-8F5C6F6C963D}" srcId="{C22B5406-AA34-4EC4-AC5B-E506DCD1B7B1}" destId="{EDF0C03D-9F16-49ED-A72E-972619DAF781}" srcOrd="0" destOrd="0" parTransId="{B289CCC6-A961-4CB5-818A-B58C0B5DB07D}" sibTransId="{63CA1A20-FA19-4CC3-8D7F-FC91343BE109}"/>
    <dgm:cxn modelId="{48BCC295-4679-44F7-9330-B054DAE7F022}" type="presOf" srcId="{9429D831-1594-49D3-A68E-332AD07113D0}" destId="{D9C883E7-768F-4188-9AB4-E2F2470D60B6}" srcOrd="0" destOrd="0" presId="urn:microsoft.com/office/officeart/2005/8/layout/hierarchy3"/>
    <dgm:cxn modelId="{BDD5BDB3-F99B-4C82-AB35-3E0137657B46}" type="presOf" srcId="{C22B5406-AA34-4EC4-AC5B-E506DCD1B7B1}" destId="{F031B319-3573-4EDC-8E0B-1B9DF94DCC3D}" srcOrd="0" destOrd="0" presId="urn:microsoft.com/office/officeart/2005/8/layout/hierarchy3"/>
    <dgm:cxn modelId="{98D20251-8AD8-4E49-A4AA-9B5627D204C4}" type="presOf" srcId="{146780DA-5430-466D-945D-B2D417419439}" destId="{D5D54588-8D99-42D0-B1E4-C4333AB20140}" srcOrd="1" destOrd="0" presId="urn:microsoft.com/office/officeart/2005/8/layout/hierarchy3"/>
    <dgm:cxn modelId="{B5BFBA3B-67F1-4ADB-A6EC-3D241C7C6EBD}" type="presOf" srcId="{7A691583-2590-4573-A5EE-85CA4D62636F}" destId="{0419D6C9-42D2-4FDD-897D-12C158ADDB6C}" srcOrd="1" destOrd="0" presId="urn:microsoft.com/office/officeart/2005/8/layout/hierarchy3"/>
    <dgm:cxn modelId="{D8FF66F4-0551-4D73-BF20-CB2CD2151823}" type="presOf" srcId="{297BAE13-2DA3-45A8-9942-84AD79E8F1D6}" destId="{354CFEE9-B551-40B0-BCC0-600AD0804D41}" srcOrd="0" destOrd="0" presId="urn:microsoft.com/office/officeart/2005/8/layout/hierarchy3"/>
    <dgm:cxn modelId="{5FB03988-D67F-4657-899A-4AE0221EDDC1}" type="presOf" srcId="{7A691583-2590-4573-A5EE-85CA4D62636F}" destId="{1AB3C18D-0E1B-4C50-95AB-6A9B305796FA}" srcOrd="0" destOrd="0" presId="urn:microsoft.com/office/officeart/2005/8/layout/hierarchy3"/>
    <dgm:cxn modelId="{F3966D73-FA0B-4E53-BA6D-466E745ADC15}" type="presOf" srcId="{EDF0C03D-9F16-49ED-A72E-972619DAF781}" destId="{9C426505-EF19-44A9-8C09-CD93BEC1781B}" srcOrd="0" destOrd="0" presId="urn:microsoft.com/office/officeart/2005/8/layout/hierarchy3"/>
    <dgm:cxn modelId="{5F8B3FCC-F66E-4B9E-A7CE-B27964A43A2C}" type="presOf" srcId="{9F2AE694-81B0-4863-A49D-C65CDFAFDFE3}" destId="{CF08FF20-D412-4307-80DE-FEB0E4990D8A}" srcOrd="0" destOrd="0" presId="urn:microsoft.com/office/officeart/2005/8/layout/hierarchy3"/>
    <dgm:cxn modelId="{F211FC23-E30E-48C0-8CBA-EA6F0E49FC46}" srcId="{7A691583-2590-4573-A5EE-85CA4D62636F}" destId="{FE5C632A-B9CA-4F24-9819-1DFFFF38F2D0}" srcOrd="0" destOrd="0" parTransId="{9F2AE694-81B0-4863-A49D-C65CDFAFDFE3}" sibTransId="{5B71EA20-1A29-4820-B6BF-277D7ADED359}"/>
    <dgm:cxn modelId="{D6758294-3742-4689-A72F-771A983FEE0F}" type="presOf" srcId="{FE5C632A-B9CA-4F24-9819-1DFFFF38F2D0}" destId="{E648EE21-B6D6-4B94-B118-374546EBF00E}" srcOrd="0" destOrd="0" presId="urn:microsoft.com/office/officeart/2005/8/layout/hierarchy3"/>
    <dgm:cxn modelId="{E3A40C8D-71DA-423D-9D39-44D9E850083B}" type="presOf" srcId="{762A0391-00D6-45DF-AD2C-B2997CEE66F2}" destId="{4F275515-EC7C-430B-969D-DA0F99849D91}" srcOrd="0" destOrd="0" presId="urn:microsoft.com/office/officeart/2005/8/layout/hierarchy3"/>
    <dgm:cxn modelId="{5BF68634-2F43-4C11-BBD5-A03EF6FFB149}" srcId="{9F8B30AF-C2FC-4514-8042-70422FD3976F}" destId="{146780DA-5430-466D-945D-B2D417419439}" srcOrd="0" destOrd="0" parTransId="{70EEA435-7DAB-4FA7-A1F9-F7493E01FFBA}" sibTransId="{0B261086-A3DE-4012-BB23-4E8CEEEF873C}"/>
    <dgm:cxn modelId="{294F3696-B2E4-4B4F-B200-D5C296591732}" type="presOf" srcId="{986124D6-C192-4E1A-9B93-AFC54F2D94B6}" destId="{03D17052-92E5-4994-83E2-B36232FB04DC}" srcOrd="0" destOrd="0" presId="urn:microsoft.com/office/officeart/2005/8/layout/hierarchy3"/>
    <dgm:cxn modelId="{2376214E-A898-4469-8F1B-7DE6226E79D5}" type="presOf" srcId="{9F8B30AF-C2FC-4514-8042-70422FD3976F}" destId="{BA85B95D-6452-4FC5-A9D8-395418302F86}" srcOrd="0" destOrd="0" presId="urn:microsoft.com/office/officeart/2005/8/layout/hierarchy3"/>
    <dgm:cxn modelId="{9EC8C6E7-2B92-4101-8ED0-D4755D174879}" srcId="{9F8B30AF-C2FC-4514-8042-70422FD3976F}" destId="{C22B5406-AA34-4EC4-AC5B-E506DCD1B7B1}" srcOrd="1" destOrd="0" parTransId="{40D26699-5059-4B9E-9E22-23E5208578F7}" sibTransId="{DC5A3606-3927-45E9-9A06-2C7D14DA85F5}"/>
    <dgm:cxn modelId="{B9C3BC24-6AA6-456F-BB9C-3BAF85DCF965}" type="presOf" srcId="{C22B5406-AA34-4EC4-AC5B-E506DCD1B7B1}" destId="{B2B06CC1-13F0-4C80-BCFF-8F8A506A729B}" srcOrd="1" destOrd="0" presId="urn:microsoft.com/office/officeart/2005/8/layout/hierarchy3"/>
    <dgm:cxn modelId="{AAF02A60-FAD6-4E80-B9BF-8AAB39EECBAF}" type="presOf" srcId="{91B115CF-436A-4D67-8074-7BD19E04FD80}" destId="{4F4E30F0-8291-48EE-AF5B-386B5633984F}" srcOrd="0" destOrd="0" presId="urn:microsoft.com/office/officeart/2005/8/layout/hierarchy3"/>
    <dgm:cxn modelId="{9DDA067D-4D79-4069-9D58-97E73E0F434D}" type="presOf" srcId="{0A408572-82EB-4E4F-A9E4-10F3D49E4D57}" destId="{649B2BD2-22D6-4D0A-8578-268588BFC2EF}" srcOrd="0" destOrd="0" presId="urn:microsoft.com/office/officeart/2005/8/layout/hierarchy3"/>
    <dgm:cxn modelId="{6811D3F3-B005-4FC9-A767-67A7EA0C2490}" srcId="{C22B5406-AA34-4EC4-AC5B-E506DCD1B7B1}" destId="{EFB8B794-A6D5-4D3E-A4A6-04A9930FC776}" srcOrd="1" destOrd="0" parTransId="{0A408572-82EB-4E4F-A9E4-10F3D49E4D57}" sibTransId="{F83454BE-96AC-4B62-B495-D8F9C3EB46F1}"/>
    <dgm:cxn modelId="{D35073B2-E831-448B-B31E-257CFE4437A9}" type="presOf" srcId="{B289CCC6-A961-4CB5-818A-B58C0B5DB07D}" destId="{C2E28E29-C870-41D1-8968-21BB76804133}" srcOrd="0" destOrd="0" presId="urn:microsoft.com/office/officeart/2005/8/layout/hierarchy3"/>
    <dgm:cxn modelId="{BD134D0B-240E-4622-BCCD-955E95739F7F}" srcId="{146780DA-5430-466D-945D-B2D417419439}" destId="{91B115CF-436A-4D67-8074-7BD19E04FD80}" srcOrd="1" destOrd="0" parTransId="{297BAE13-2DA3-45A8-9942-84AD79E8F1D6}" sibTransId="{F97A1CC2-96F2-43B2-A86D-4B97331D2E92}"/>
    <dgm:cxn modelId="{41B26D07-3652-4930-8D76-AB6283BB79DB}" type="presParOf" srcId="{BA85B95D-6452-4FC5-A9D8-395418302F86}" destId="{D580ECA0-967A-4FDD-9AFB-69BECAA2EA2E}" srcOrd="0" destOrd="0" presId="urn:microsoft.com/office/officeart/2005/8/layout/hierarchy3"/>
    <dgm:cxn modelId="{8C72DD8E-77DD-4CBC-8692-83E2364650CA}" type="presParOf" srcId="{D580ECA0-967A-4FDD-9AFB-69BECAA2EA2E}" destId="{397F2B94-43C9-4A72-B2DA-771775DB4DE4}" srcOrd="0" destOrd="0" presId="urn:microsoft.com/office/officeart/2005/8/layout/hierarchy3"/>
    <dgm:cxn modelId="{13ACB359-DA91-4B9F-9105-CBD742ACE120}" type="presParOf" srcId="{397F2B94-43C9-4A72-B2DA-771775DB4DE4}" destId="{73FEEFAC-7DC7-4DD8-A106-43948365379C}" srcOrd="0" destOrd="0" presId="urn:microsoft.com/office/officeart/2005/8/layout/hierarchy3"/>
    <dgm:cxn modelId="{35CE7182-DA67-43AD-8833-7AE5ACEFBA78}" type="presParOf" srcId="{397F2B94-43C9-4A72-B2DA-771775DB4DE4}" destId="{D5D54588-8D99-42D0-B1E4-C4333AB20140}" srcOrd="1" destOrd="0" presId="urn:microsoft.com/office/officeart/2005/8/layout/hierarchy3"/>
    <dgm:cxn modelId="{1096EA55-8700-4961-B352-A02E9C847F82}" type="presParOf" srcId="{D580ECA0-967A-4FDD-9AFB-69BECAA2EA2E}" destId="{8A1F9BC2-A6EF-492B-87DD-FB0DCB903731}" srcOrd="1" destOrd="0" presId="urn:microsoft.com/office/officeart/2005/8/layout/hierarchy3"/>
    <dgm:cxn modelId="{36BDA575-A755-43F7-B97F-160F4EA61087}" type="presParOf" srcId="{8A1F9BC2-A6EF-492B-87DD-FB0DCB903731}" destId="{6347D9BD-A79A-4355-86B3-B48611FD95DC}" srcOrd="0" destOrd="0" presId="urn:microsoft.com/office/officeart/2005/8/layout/hierarchy3"/>
    <dgm:cxn modelId="{032EF9B9-8150-4C70-A39F-C079DB33D2EB}" type="presParOf" srcId="{8A1F9BC2-A6EF-492B-87DD-FB0DCB903731}" destId="{03D17052-92E5-4994-83E2-B36232FB04DC}" srcOrd="1" destOrd="0" presId="urn:microsoft.com/office/officeart/2005/8/layout/hierarchy3"/>
    <dgm:cxn modelId="{08916504-5BEE-4626-91B4-EDE16A71786F}" type="presParOf" srcId="{8A1F9BC2-A6EF-492B-87DD-FB0DCB903731}" destId="{354CFEE9-B551-40B0-BCC0-600AD0804D41}" srcOrd="2" destOrd="0" presId="urn:microsoft.com/office/officeart/2005/8/layout/hierarchy3"/>
    <dgm:cxn modelId="{603CCBAE-C791-40C0-998A-497A41FBA364}" type="presParOf" srcId="{8A1F9BC2-A6EF-492B-87DD-FB0DCB903731}" destId="{4F4E30F0-8291-48EE-AF5B-386B5633984F}" srcOrd="3" destOrd="0" presId="urn:microsoft.com/office/officeart/2005/8/layout/hierarchy3"/>
    <dgm:cxn modelId="{23FC539A-311B-4511-AFCE-26FD19BC8E13}" type="presParOf" srcId="{BA85B95D-6452-4FC5-A9D8-395418302F86}" destId="{F2A9130B-35B8-4CF9-B47D-B54AE12E0B63}" srcOrd="1" destOrd="0" presId="urn:microsoft.com/office/officeart/2005/8/layout/hierarchy3"/>
    <dgm:cxn modelId="{93624988-F219-4C59-9AA1-AEE11675D621}" type="presParOf" srcId="{F2A9130B-35B8-4CF9-B47D-B54AE12E0B63}" destId="{52F7206A-1321-4B6C-B969-582A78160462}" srcOrd="0" destOrd="0" presId="urn:microsoft.com/office/officeart/2005/8/layout/hierarchy3"/>
    <dgm:cxn modelId="{AEF4A540-A8E0-407C-A7C2-F55C46C8A49B}" type="presParOf" srcId="{52F7206A-1321-4B6C-B969-582A78160462}" destId="{F031B319-3573-4EDC-8E0B-1B9DF94DCC3D}" srcOrd="0" destOrd="0" presId="urn:microsoft.com/office/officeart/2005/8/layout/hierarchy3"/>
    <dgm:cxn modelId="{AD6DEFF7-7F97-42EE-B284-8E84DEA3A131}" type="presParOf" srcId="{52F7206A-1321-4B6C-B969-582A78160462}" destId="{B2B06CC1-13F0-4C80-BCFF-8F8A506A729B}" srcOrd="1" destOrd="0" presId="urn:microsoft.com/office/officeart/2005/8/layout/hierarchy3"/>
    <dgm:cxn modelId="{9164D65E-BBA2-4F87-ABE5-1D3595939B68}" type="presParOf" srcId="{F2A9130B-35B8-4CF9-B47D-B54AE12E0B63}" destId="{5C91F0AC-42CD-4A6F-9392-A4E2738B4691}" srcOrd="1" destOrd="0" presId="urn:microsoft.com/office/officeart/2005/8/layout/hierarchy3"/>
    <dgm:cxn modelId="{0F5BE476-BF3F-4567-A8F2-168BD8736F3A}" type="presParOf" srcId="{5C91F0AC-42CD-4A6F-9392-A4E2738B4691}" destId="{C2E28E29-C870-41D1-8968-21BB76804133}" srcOrd="0" destOrd="0" presId="urn:microsoft.com/office/officeart/2005/8/layout/hierarchy3"/>
    <dgm:cxn modelId="{568C3853-B176-4A06-8D31-20BE1C22150B}" type="presParOf" srcId="{5C91F0AC-42CD-4A6F-9392-A4E2738B4691}" destId="{9C426505-EF19-44A9-8C09-CD93BEC1781B}" srcOrd="1" destOrd="0" presId="urn:microsoft.com/office/officeart/2005/8/layout/hierarchy3"/>
    <dgm:cxn modelId="{011437A8-2EDC-431A-BCE7-E7C1E9609C87}" type="presParOf" srcId="{5C91F0AC-42CD-4A6F-9392-A4E2738B4691}" destId="{649B2BD2-22D6-4D0A-8578-268588BFC2EF}" srcOrd="2" destOrd="0" presId="urn:microsoft.com/office/officeart/2005/8/layout/hierarchy3"/>
    <dgm:cxn modelId="{2D4F9976-0618-48AB-8AAF-B146AF7858FB}" type="presParOf" srcId="{5C91F0AC-42CD-4A6F-9392-A4E2738B4691}" destId="{181A2683-A44B-4760-9C9C-ACB50A4DBE2A}" srcOrd="3" destOrd="0" presId="urn:microsoft.com/office/officeart/2005/8/layout/hierarchy3"/>
    <dgm:cxn modelId="{F88FEEB5-901F-4A6D-AED1-0D16A8886DDC}" type="presParOf" srcId="{BA85B95D-6452-4FC5-A9D8-395418302F86}" destId="{EE4D958D-050F-4C83-A854-51670B98648D}" srcOrd="2" destOrd="0" presId="urn:microsoft.com/office/officeart/2005/8/layout/hierarchy3"/>
    <dgm:cxn modelId="{A14AEA5E-59BB-4735-98BB-1EE599581968}" type="presParOf" srcId="{EE4D958D-050F-4C83-A854-51670B98648D}" destId="{9624F61F-2963-4D20-81E1-8CD34BD81B91}" srcOrd="0" destOrd="0" presId="urn:microsoft.com/office/officeart/2005/8/layout/hierarchy3"/>
    <dgm:cxn modelId="{82FEE700-C3DB-4DD7-B490-D6131568EF85}" type="presParOf" srcId="{9624F61F-2963-4D20-81E1-8CD34BD81B91}" destId="{1AB3C18D-0E1B-4C50-95AB-6A9B305796FA}" srcOrd="0" destOrd="0" presId="urn:microsoft.com/office/officeart/2005/8/layout/hierarchy3"/>
    <dgm:cxn modelId="{5D9EC961-AA72-4B02-B0ED-9BD36A40B555}" type="presParOf" srcId="{9624F61F-2963-4D20-81E1-8CD34BD81B91}" destId="{0419D6C9-42D2-4FDD-897D-12C158ADDB6C}" srcOrd="1" destOrd="0" presId="urn:microsoft.com/office/officeart/2005/8/layout/hierarchy3"/>
    <dgm:cxn modelId="{D99304AA-599E-4716-9001-D08384A7E90B}" type="presParOf" srcId="{EE4D958D-050F-4C83-A854-51670B98648D}" destId="{54FBB277-7103-4178-BFD9-ACF9DFF7FF58}" srcOrd="1" destOrd="0" presId="urn:microsoft.com/office/officeart/2005/8/layout/hierarchy3"/>
    <dgm:cxn modelId="{EA813066-6486-4D51-8FBD-E29E5E3BE560}" type="presParOf" srcId="{54FBB277-7103-4178-BFD9-ACF9DFF7FF58}" destId="{CF08FF20-D412-4307-80DE-FEB0E4990D8A}" srcOrd="0" destOrd="0" presId="urn:microsoft.com/office/officeart/2005/8/layout/hierarchy3"/>
    <dgm:cxn modelId="{AD420C22-980F-45FE-B4FC-12741A99F5E5}" type="presParOf" srcId="{54FBB277-7103-4178-BFD9-ACF9DFF7FF58}" destId="{E648EE21-B6D6-4B94-B118-374546EBF00E}" srcOrd="1" destOrd="0" presId="urn:microsoft.com/office/officeart/2005/8/layout/hierarchy3"/>
    <dgm:cxn modelId="{1FE4D211-FCE4-47AA-BB60-9A436EB5BD1C}" type="presParOf" srcId="{54FBB277-7103-4178-BFD9-ACF9DFF7FF58}" destId="{4F275515-EC7C-430B-969D-DA0F99849D91}" srcOrd="2" destOrd="0" presId="urn:microsoft.com/office/officeart/2005/8/layout/hierarchy3"/>
    <dgm:cxn modelId="{99815E77-4A66-4189-A62B-2A95EB46DFBF}" type="presParOf" srcId="{54FBB277-7103-4178-BFD9-ACF9DFF7FF58}" destId="{D9C883E7-768F-4188-9AB4-E2F2470D60B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CE76F-D362-426B-9926-40678EE85A37}">
      <dsp:nvSpPr>
        <dsp:cNvPr id="0" name=""/>
        <dsp:cNvSpPr/>
      </dsp:nvSpPr>
      <dsp:spPr>
        <a:xfrm>
          <a:off x="1139733" y="2331"/>
          <a:ext cx="2651968" cy="159118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Recovery</a:t>
          </a:r>
          <a:endParaRPr lang="en-US" sz="3500" kern="1200" dirty="0"/>
        </a:p>
      </dsp:txBody>
      <dsp:txXfrm>
        <a:off x="1139733" y="2331"/>
        <a:ext cx="2651968" cy="1591181"/>
      </dsp:txXfrm>
    </dsp:sp>
    <dsp:sp modelId="{1E44AF69-4639-4855-97CF-FAE8143AF86A}">
      <dsp:nvSpPr>
        <dsp:cNvPr id="0" name=""/>
        <dsp:cNvSpPr/>
      </dsp:nvSpPr>
      <dsp:spPr>
        <a:xfrm>
          <a:off x="4056898" y="2331"/>
          <a:ext cx="2651968" cy="159118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Education</a:t>
          </a:r>
          <a:endParaRPr lang="en-US" sz="3500" kern="1200" dirty="0"/>
        </a:p>
      </dsp:txBody>
      <dsp:txXfrm>
        <a:off x="4056898" y="2331"/>
        <a:ext cx="2651968" cy="1591181"/>
      </dsp:txXfrm>
    </dsp:sp>
    <dsp:sp modelId="{10D16C4C-FA26-4BD0-9BCD-5CCDEF97D91D}">
      <dsp:nvSpPr>
        <dsp:cNvPr id="0" name=""/>
        <dsp:cNvSpPr/>
      </dsp:nvSpPr>
      <dsp:spPr>
        <a:xfrm>
          <a:off x="1139733" y="1858709"/>
          <a:ext cx="2651968" cy="159118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Understanding Stress</a:t>
          </a:r>
          <a:endParaRPr lang="en-US" sz="3500" kern="1200" dirty="0"/>
        </a:p>
      </dsp:txBody>
      <dsp:txXfrm>
        <a:off x="1139733" y="1858709"/>
        <a:ext cx="2651968" cy="1591181"/>
      </dsp:txXfrm>
    </dsp:sp>
    <dsp:sp modelId="{E184D90A-41FF-4019-89BE-079F2B8D5D5A}">
      <dsp:nvSpPr>
        <dsp:cNvPr id="0" name=""/>
        <dsp:cNvSpPr/>
      </dsp:nvSpPr>
      <dsp:spPr>
        <a:xfrm>
          <a:off x="4056898" y="1858709"/>
          <a:ext cx="2651968" cy="159118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Collaboration</a:t>
          </a:r>
          <a:endParaRPr lang="en-US" sz="3500" kern="1200" dirty="0"/>
        </a:p>
      </dsp:txBody>
      <dsp:txXfrm>
        <a:off x="4056898" y="1858709"/>
        <a:ext cx="2651968" cy="1591181"/>
      </dsp:txXfrm>
    </dsp:sp>
    <dsp:sp modelId="{FE74F58C-A265-41F2-B926-A2C05108EA80}">
      <dsp:nvSpPr>
        <dsp:cNvPr id="0" name=""/>
        <dsp:cNvSpPr/>
      </dsp:nvSpPr>
      <dsp:spPr>
        <a:xfrm>
          <a:off x="1139733" y="3715087"/>
          <a:ext cx="2651968" cy="159118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Relapse Prevention</a:t>
          </a:r>
          <a:endParaRPr lang="en-US" sz="3500" kern="1200" dirty="0"/>
        </a:p>
      </dsp:txBody>
      <dsp:txXfrm>
        <a:off x="1139733" y="3715087"/>
        <a:ext cx="2651968" cy="1591181"/>
      </dsp:txXfrm>
    </dsp:sp>
    <dsp:sp modelId="{986E2241-D130-483B-94AE-6972C8293B6E}">
      <dsp:nvSpPr>
        <dsp:cNvPr id="0" name=""/>
        <dsp:cNvSpPr/>
      </dsp:nvSpPr>
      <dsp:spPr>
        <a:xfrm>
          <a:off x="4056898" y="3715087"/>
          <a:ext cx="2651968" cy="159118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Coping Strategies</a:t>
          </a:r>
          <a:endParaRPr lang="en-US" sz="3500" kern="1200" dirty="0"/>
        </a:p>
      </dsp:txBody>
      <dsp:txXfrm>
        <a:off x="4056898" y="3715087"/>
        <a:ext cx="2651968" cy="1591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F371D-F28B-4D69-94F4-76AF1C938828}">
      <dsp:nvSpPr>
        <dsp:cNvPr id="0" name=""/>
        <dsp:cNvSpPr/>
      </dsp:nvSpPr>
      <dsp:spPr>
        <a:xfrm rot="2722000">
          <a:off x="2758570" y="83592"/>
          <a:ext cx="1646931" cy="1321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solidFill>
                <a:srgbClr val="FFFFFF"/>
              </a:solidFill>
              <a:effectLst>
                <a:outerShdw blurRad="38100" dist="38100" dir="2700000" algn="tl">
                  <a:srgbClr val="000000">
                    <a:alpha val="43137"/>
                  </a:srgbClr>
                </a:outerShdw>
              </a:effectLst>
            </a:rPr>
            <a:t>Coerce</a:t>
          </a:r>
          <a:endParaRPr lang="en-US" sz="3600" b="1" kern="1200" dirty="0">
            <a:solidFill>
              <a:srgbClr val="FFFFFF"/>
            </a:solidFill>
            <a:effectLst>
              <a:outerShdw blurRad="38100" dist="38100" dir="2700000" algn="tl">
                <a:srgbClr val="000000">
                  <a:alpha val="43137"/>
                </a:srgbClr>
              </a:outerShdw>
            </a:effectLst>
          </a:endParaRPr>
        </a:p>
      </dsp:txBody>
      <dsp:txXfrm>
        <a:off x="2758570" y="83592"/>
        <a:ext cx="1646931" cy="1321816"/>
      </dsp:txXfrm>
    </dsp:sp>
    <dsp:sp modelId="{B073AD32-9395-4E2F-B445-24B857826FA9}">
      <dsp:nvSpPr>
        <dsp:cNvPr id="0" name=""/>
        <dsp:cNvSpPr/>
      </dsp:nvSpPr>
      <dsp:spPr>
        <a:xfrm>
          <a:off x="593092" y="354"/>
          <a:ext cx="3733090" cy="3733090"/>
        </a:xfrm>
        <a:prstGeom prst="circularArrow">
          <a:avLst>
            <a:gd name="adj1" fmla="val 6905"/>
            <a:gd name="adj2" fmla="val 465552"/>
            <a:gd name="adj3" fmla="val 548573"/>
            <a:gd name="adj4" fmla="val 20585875"/>
            <a:gd name="adj5" fmla="val 8055"/>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D6BDFA0-AFB9-4EB2-86F8-CAAE2B99BD04}">
      <dsp:nvSpPr>
        <dsp:cNvPr id="0" name=""/>
        <dsp:cNvSpPr/>
      </dsp:nvSpPr>
      <dsp:spPr>
        <a:xfrm rot="18849432">
          <a:off x="2724408" y="2328390"/>
          <a:ext cx="1715255" cy="1321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solidFill>
                <a:srgbClr val="FFFFFF"/>
              </a:solidFill>
              <a:effectLst>
                <a:outerShdw blurRad="38100" dist="38100" dir="2700000" algn="tl">
                  <a:srgbClr val="000000">
                    <a:alpha val="43137"/>
                  </a:srgbClr>
                </a:outerShdw>
              </a:effectLst>
            </a:rPr>
            <a:t>Correct</a:t>
          </a:r>
          <a:endParaRPr lang="en-US" sz="3600" b="1" kern="1200" dirty="0">
            <a:solidFill>
              <a:srgbClr val="FFFFFF"/>
            </a:solidFill>
            <a:effectLst>
              <a:outerShdw blurRad="38100" dist="38100" dir="2700000" algn="tl">
                <a:srgbClr val="000000">
                  <a:alpha val="43137"/>
                </a:srgbClr>
              </a:outerShdw>
            </a:effectLst>
          </a:endParaRPr>
        </a:p>
      </dsp:txBody>
      <dsp:txXfrm>
        <a:off x="2724408" y="2328390"/>
        <a:ext cx="1715255" cy="1321816"/>
      </dsp:txXfrm>
    </dsp:sp>
    <dsp:sp modelId="{9A29B578-C171-4D1F-870A-3F9DD42ECE20}">
      <dsp:nvSpPr>
        <dsp:cNvPr id="0" name=""/>
        <dsp:cNvSpPr/>
      </dsp:nvSpPr>
      <dsp:spPr>
        <a:xfrm>
          <a:off x="304785" y="152403"/>
          <a:ext cx="4433045" cy="3733090"/>
        </a:xfrm>
        <a:prstGeom prst="circularArrow">
          <a:avLst>
            <a:gd name="adj1" fmla="val 6905"/>
            <a:gd name="adj2" fmla="val 465552"/>
            <a:gd name="adj3" fmla="val 5349475"/>
            <a:gd name="adj4" fmla="val 4823875"/>
            <a:gd name="adj5" fmla="val 8055"/>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97BBD4F-3383-46B0-9955-A7DA38019824}">
      <dsp:nvSpPr>
        <dsp:cNvPr id="0" name=""/>
        <dsp:cNvSpPr/>
      </dsp:nvSpPr>
      <dsp:spPr>
        <a:xfrm rot="2531512">
          <a:off x="406005" y="2328390"/>
          <a:ext cx="1862466" cy="1321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solidFill>
                <a:srgbClr val="FFFFFF"/>
              </a:solidFill>
              <a:effectLst>
                <a:outerShdw blurRad="38100" dist="38100" dir="2700000" algn="tl">
                  <a:srgbClr val="000000">
                    <a:alpha val="43137"/>
                  </a:srgbClr>
                </a:outerShdw>
              </a:effectLst>
            </a:rPr>
            <a:t>Control</a:t>
          </a:r>
          <a:endParaRPr lang="en-US" sz="3600" b="1" kern="1200" dirty="0">
            <a:solidFill>
              <a:srgbClr val="FFFFFF"/>
            </a:solidFill>
            <a:effectLst>
              <a:outerShdw blurRad="38100" dist="38100" dir="2700000" algn="tl">
                <a:srgbClr val="000000">
                  <a:alpha val="43137"/>
                </a:srgbClr>
              </a:outerShdw>
            </a:effectLst>
          </a:endParaRPr>
        </a:p>
      </dsp:txBody>
      <dsp:txXfrm>
        <a:off x="406005" y="2328390"/>
        <a:ext cx="1862466" cy="1321816"/>
      </dsp:txXfrm>
    </dsp:sp>
    <dsp:sp modelId="{574CEBFE-00C1-4857-B42C-25ED501FCD10}">
      <dsp:nvSpPr>
        <dsp:cNvPr id="0" name=""/>
        <dsp:cNvSpPr/>
      </dsp:nvSpPr>
      <dsp:spPr>
        <a:xfrm>
          <a:off x="593092" y="354"/>
          <a:ext cx="3733090" cy="3733090"/>
        </a:xfrm>
        <a:prstGeom prst="circularArrow">
          <a:avLst>
            <a:gd name="adj1" fmla="val 6905"/>
            <a:gd name="adj2" fmla="val 465552"/>
            <a:gd name="adj3" fmla="val 11380873"/>
            <a:gd name="adj4" fmla="val 9785875"/>
            <a:gd name="adj5" fmla="val 8055"/>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8F3886E-777E-49AD-A080-3661B1639309}">
      <dsp:nvSpPr>
        <dsp:cNvPr id="0" name=""/>
        <dsp:cNvSpPr/>
      </dsp:nvSpPr>
      <dsp:spPr>
        <a:xfrm rot="19409368">
          <a:off x="284735" y="97841"/>
          <a:ext cx="2105006" cy="1293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solidFill>
                <a:srgbClr val="FFFFFF"/>
              </a:solidFill>
              <a:effectLst>
                <a:outerShdw blurRad="38100" dist="38100" dir="2700000" algn="tl">
                  <a:srgbClr val="000000">
                    <a:alpha val="43137"/>
                  </a:srgbClr>
                </a:outerShdw>
              </a:effectLst>
            </a:rPr>
            <a:t>Confront</a:t>
          </a:r>
          <a:endParaRPr lang="en-US" sz="3600" b="1" kern="1200" dirty="0">
            <a:solidFill>
              <a:srgbClr val="FFFFFF"/>
            </a:solidFill>
            <a:effectLst>
              <a:outerShdw blurRad="38100" dist="38100" dir="2700000" algn="tl">
                <a:srgbClr val="000000">
                  <a:alpha val="43137"/>
                </a:srgbClr>
              </a:outerShdw>
            </a:effectLst>
          </a:endParaRPr>
        </a:p>
      </dsp:txBody>
      <dsp:txXfrm>
        <a:off x="284735" y="97841"/>
        <a:ext cx="2105006" cy="1293318"/>
      </dsp:txXfrm>
    </dsp:sp>
    <dsp:sp modelId="{F94B364C-07D5-47E6-A119-8CFBF8C05764}">
      <dsp:nvSpPr>
        <dsp:cNvPr id="0" name=""/>
        <dsp:cNvSpPr/>
      </dsp:nvSpPr>
      <dsp:spPr>
        <a:xfrm>
          <a:off x="593092" y="354"/>
          <a:ext cx="3733090" cy="3733090"/>
        </a:xfrm>
        <a:prstGeom prst="circularArrow">
          <a:avLst>
            <a:gd name="adj1" fmla="val 6905"/>
            <a:gd name="adj2" fmla="val 465552"/>
            <a:gd name="adj3" fmla="val 16385757"/>
            <a:gd name="adj4" fmla="val 16048574"/>
            <a:gd name="adj5" fmla="val 8055"/>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ADAEE-1A69-4EF3-97C9-75343D08CF8B}">
      <dsp:nvSpPr>
        <dsp:cNvPr id="0" name=""/>
        <dsp:cNvSpPr/>
      </dsp:nvSpPr>
      <dsp:spPr>
        <a:xfrm>
          <a:off x="2926079" y="68579"/>
          <a:ext cx="3291840" cy="329184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dirty="0" smtClean="0"/>
        </a:p>
        <a:p>
          <a:pPr lvl="0" algn="ctr" defTabSz="1422400">
            <a:lnSpc>
              <a:spcPct val="90000"/>
            </a:lnSpc>
            <a:spcBef>
              <a:spcPct val="0"/>
            </a:spcBef>
            <a:spcAft>
              <a:spcPct val="35000"/>
            </a:spcAft>
          </a:pPr>
          <a:r>
            <a:rPr lang="en-US" sz="3200" kern="1200" dirty="0" smtClean="0">
              <a:ln>
                <a:solidFill>
                  <a:srgbClr val="000000"/>
                </a:solidFill>
              </a:ln>
            </a:rPr>
            <a:t>Genetics</a:t>
          </a:r>
          <a:endParaRPr lang="en-US" sz="3200" kern="1200" dirty="0">
            <a:ln>
              <a:solidFill>
                <a:srgbClr val="000000"/>
              </a:solidFill>
            </a:ln>
          </a:endParaRPr>
        </a:p>
      </dsp:txBody>
      <dsp:txXfrm>
        <a:off x="3364991" y="644651"/>
        <a:ext cx="2414016" cy="1481328"/>
      </dsp:txXfrm>
    </dsp:sp>
    <dsp:sp modelId="{52A2F820-4CCF-428F-93F6-E094D790E1C4}">
      <dsp:nvSpPr>
        <dsp:cNvPr id="0" name=""/>
        <dsp:cNvSpPr/>
      </dsp:nvSpPr>
      <dsp:spPr>
        <a:xfrm>
          <a:off x="4113885" y="2125980"/>
          <a:ext cx="3291840" cy="329184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smtClean="0">
              <a:ln>
                <a:solidFill>
                  <a:srgbClr val="000000"/>
                </a:solidFill>
              </a:ln>
            </a:rPr>
            <a:t>Early Development</a:t>
          </a:r>
          <a:endParaRPr lang="en-US" sz="3200" kern="1200" dirty="0">
            <a:ln>
              <a:solidFill>
                <a:srgbClr val="000000"/>
              </a:solidFill>
            </a:ln>
          </a:endParaRPr>
        </a:p>
      </dsp:txBody>
      <dsp:txXfrm>
        <a:off x="5120640" y="2976372"/>
        <a:ext cx="1975104" cy="1810512"/>
      </dsp:txXfrm>
    </dsp:sp>
    <dsp:sp modelId="{436AAECA-F148-404B-8AA0-F375140E2B67}">
      <dsp:nvSpPr>
        <dsp:cNvPr id="0" name=""/>
        <dsp:cNvSpPr/>
      </dsp:nvSpPr>
      <dsp:spPr>
        <a:xfrm>
          <a:off x="1738274" y="2125980"/>
          <a:ext cx="3291840" cy="329184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smtClean="0">
              <a:ln>
                <a:solidFill>
                  <a:srgbClr val="000000"/>
                </a:solidFill>
              </a:ln>
            </a:rPr>
            <a:t>Biochemical Agents</a:t>
          </a:r>
          <a:endParaRPr lang="en-US" sz="3200" kern="1200" dirty="0">
            <a:ln>
              <a:solidFill>
                <a:srgbClr val="000000"/>
              </a:solidFill>
            </a:ln>
          </a:endParaRPr>
        </a:p>
      </dsp:txBody>
      <dsp:txXfrm>
        <a:off x="2048255" y="2976372"/>
        <a:ext cx="1975104" cy="1810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EACE9-50DA-4BDF-8409-8CF49A98FE27}">
      <dsp:nvSpPr>
        <dsp:cNvPr id="0" name=""/>
        <dsp:cNvSpPr/>
      </dsp:nvSpPr>
      <dsp:spPr>
        <a:xfrm>
          <a:off x="228601" y="11192"/>
          <a:ext cx="4092415" cy="4092415"/>
        </a:xfrm>
        <a:prstGeom prst="ellipse">
          <a:avLst/>
        </a:prstGeom>
        <a:solidFill>
          <a:schemeClr val="accent1">
            <a:hueOff val="0"/>
            <a:satOff val="0"/>
            <a:lumOff val="0"/>
            <a:alpha val="66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US" sz="4200" b="0" kern="1200" dirty="0" smtClean="0">
              <a:solidFill>
                <a:schemeClr val="bg1">
                  <a:lumMod val="50000"/>
                </a:schemeClr>
              </a:solidFill>
            </a:rPr>
            <a:t>Medications</a:t>
          </a:r>
          <a:endParaRPr lang="en-US" sz="4200" b="0" kern="1200" dirty="0">
            <a:solidFill>
              <a:schemeClr val="bg1">
                <a:lumMod val="50000"/>
              </a:schemeClr>
            </a:solidFill>
          </a:endParaRPr>
        </a:p>
      </dsp:txBody>
      <dsp:txXfrm>
        <a:off x="800064" y="493776"/>
        <a:ext cx="2359590" cy="3127248"/>
      </dsp:txXfrm>
    </dsp:sp>
    <dsp:sp modelId="{390CC7FB-AA51-4E53-AD44-B0957482A218}">
      <dsp:nvSpPr>
        <dsp:cNvPr id="0" name=""/>
        <dsp:cNvSpPr/>
      </dsp:nvSpPr>
      <dsp:spPr>
        <a:xfrm>
          <a:off x="3603783" y="11192"/>
          <a:ext cx="4092415" cy="4092415"/>
        </a:xfrm>
        <a:prstGeom prst="ellipse">
          <a:avLst/>
        </a:prstGeom>
        <a:solidFill>
          <a:schemeClr val="accent1">
            <a:hueOff val="0"/>
            <a:satOff val="0"/>
            <a:lumOff val="0"/>
            <a:alpha val="66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US" sz="4200" b="0" kern="1200" dirty="0" smtClean="0">
              <a:solidFill>
                <a:schemeClr val="bg1">
                  <a:lumMod val="50000"/>
                </a:schemeClr>
              </a:solidFill>
            </a:rPr>
            <a:t>Drugs</a:t>
          </a:r>
          <a:endParaRPr lang="en-US" sz="4200" b="0" kern="1200" dirty="0">
            <a:solidFill>
              <a:schemeClr val="bg1">
                <a:lumMod val="50000"/>
              </a:schemeClr>
            </a:solidFill>
          </a:endParaRPr>
        </a:p>
      </dsp:txBody>
      <dsp:txXfrm>
        <a:off x="4765144" y="493776"/>
        <a:ext cx="2359590" cy="3127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EACE9-50DA-4BDF-8409-8CF49A98FE27}">
      <dsp:nvSpPr>
        <dsp:cNvPr id="0" name=""/>
        <dsp:cNvSpPr/>
      </dsp:nvSpPr>
      <dsp:spPr>
        <a:xfrm>
          <a:off x="228601" y="11192"/>
          <a:ext cx="4092415" cy="4092415"/>
        </a:xfrm>
        <a:prstGeom prst="ellipse">
          <a:avLst/>
        </a:prstGeom>
        <a:solidFill>
          <a:schemeClr val="accent1">
            <a:hueOff val="0"/>
            <a:satOff val="0"/>
            <a:lumOff val="0"/>
            <a:alpha val="66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US" sz="4200" b="0" kern="1200" dirty="0" smtClean="0">
              <a:solidFill>
                <a:schemeClr val="bg1">
                  <a:lumMod val="50000"/>
                </a:schemeClr>
              </a:solidFill>
            </a:rPr>
            <a:t>Medications</a:t>
          </a:r>
          <a:endParaRPr lang="en-US" sz="4200" b="0" kern="1200" dirty="0">
            <a:solidFill>
              <a:schemeClr val="bg1">
                <a:lumMod val="50000"/>
              </a:schemeClr>
            </a:solidFill>
          </a:endParaRPr>
        </a:p>
      </dsp:txBody>
      <dsp:txXfrm>
        <a:off x="800064" y="493776"/>
        <a:ext cx="2359590" cy="3127248"/>
      </dsp:txXfrm>
    </dsp:sp>
    <dsp:sp modelId="{390CC7FB-AA51-4E53-AD44-B0957482A218}">
      <dsp:nvSpPr>
        <dsp:cNvPr id="0" name=""/>
        <dsp:cNvSpPr/>
      </dsp:nvSpPr>
      <dsp:spPr>
        <a:xfrm>
          <a:off x="3603783" y="11192"/>
          <a:ext cx="4092415" cy="4092415"/>
        </a:xfrm>
        <a:prstGeom prst="ellipse">
          <a:avLst/>
        </a:prstGeom>
        <a:solidFill>
          <a:schemeClr val="accent1">
            <a:hueOff val="0"/>
            <a:satOff val="0"/>
            <a:lumOff val="0"/>
            <a:alpha val="66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US" sz="4200" b="0" kern="1200" dirty="0" smtClean="0">
              <a:solidFill>
                <a:schemeClr val="bg1">
                  <a:lumMod val="50000"/>
                </a:schemeClr>
              </a:solidFill>
            </a:rPr>
            <a:t>Drugs</a:t>
          </a:r>
          <a:endParaRPr lang="en-US" sz="4200" b="0" kern="1200" dirty="0">
            <a:solidFill>
              <a:schemeClr val="bg1">
                <a:lumMod val="50000"/>
              </a:schemeClr>
            </a:solidFill>
          </a:endParaRPr>
        </a:p>
      </dsp:txBody>
      <dsp:txXfrm>
        <a:off x="4765144" y="493776"/>
        <a:ext cx="2359590" cy="31272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5E0DA-EC5A-41C6-92DB-FF20AAFCB0C8}">
      <dsp:nvSpPr>
        <dsp:cNvPr id="0" name=""/>
        <dsp:cNvSpPr/>
      </dsp:nvSpPr>
      <dsp:spPr>
        <a:xfrm>
          <a:off x="3750" y="2882925"/>
          <a:ext cx="1639788" cy="116834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Stressful Situation</a:t>
          </a:r>
          <a:endParaRPr lang="en-US" sz="3200" kern="1200" dirty="0"/>
        </a:p>
      </dsp:txBody>
      <dsp:txXfrm>
        <a:off x="37970" y="2917145"/>
        <a:ext cx="1571348" cy="1099909"/>
      </dsp:txXfrm>
    </dsp:sp>
    <dsp:sp modelId="{681951FB-33AE-4C38-A2A3-DA52E55BCB5D}">
      <dsp:nvSpPr>
        <dsp:cNvPr id="0" name=""/>
        <dsp:cNvSpPr/>
      </dsp:nvSpPr>
      <dsp:spPr>
        <a:xfrm>
          <a:off x="1807517" y="3263766"/>
          <a:ext cx="347635" cy="4066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807517" y="3345099"/>
        <a:ext cx="243345" cy="244001"/>
      </dsp:txXfrm>
    </dsp:sp>
    <dsp:sp modelId="{DFF5FDEF-C074-4085-8771-95D143037B08}">
      <dsp:nvSpPr>
        <dsp:cNvPr id="0" name=""/>
        <dsp:cNvSpPr/>
      </dsp:nvSpPr>
      <dsp:spPr>
        <a:xfrm>
          <a:off x="2299454" y="2882925"/>
          <a:ext cx="1639788" cy="116834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Signs that I am under stress</a:t>
          </a:r>
          <a:endParaRPr lang="en-US" sz="2200" kern="1200" dirty="0"/>
        </a:p>
      </dsp:txBody>
      <dsp:txXfrm>
        <a:off x="2333674" y="2917145"/>
        <a:ext cx="1571348" cy="1099909"/>
      </dsp:txXfrm>
    </dsp:sp>
    <dsp:sp modelId="{8D15C372-6D1D-4531-A852-70B56954A4AB}">
      <dsp:nvSpPr>
        <dsp:cNvPr id="0" name=""/>
        <dsp:cNvSpPr/>
      </dsp:nvSpPr>
      <dsp:spPr>
        <a:xfrm>
          <a:off x="4103221" y="3263766"/>
          <a:ext cx="347635" cy="4066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103221" y="3345099"/>
        <a:ext cx="243345" cy="244001"/>
      </dsp:txXfrm>
    </dsp:sp>
    <dsp:sp modelId="{5788AF20-5453-4C81-A5D4-96584743CD22}">
      <dsp:nvSpPr>
        <dsp:cNvPr id="0" name=""/>
        <dsp:cNvSpPr/>
      </dsp:nvSpPr>
      <dsp:spPr>
        <a:xfrm>
          <a:off x="4595157" y="2882925"/>
          <a:ext cx="1639788" cy="116834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Strategies for preventing stress</a:t>
          </a:r>
          <a:endParaRPr lang="en-US" sz="2200" kern="1200" dirty="0"/>
        </a:p>
      </dsp:txBody>
      <dsp:txXfrm>
        <a:off x="4629377" y="2917145"/>
        <a:ext cx="1571348" cy="1099909"/>
      </dsp:txXfrm>
    </dsp:sp>
    <dsp:sp modelId="{2C8496CD-160C-41F9-AD18-4E93B4C16BC0}">
      <dsp:nvSpPr>
        <dsp:cNvPr id="0" name=""/>
        <dsp:cNvSpPr/>
      </dsp:nvSpPr>
      <dsp:spPr>
        <a:xfrm>
          <a:off x="6398924" y="3263766"/>
          <a:ext cx="347635" cy="4066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6398924" y="3345099"/>
        <a:ext cx="243345" cy="244001"/>
      </dsp:txXfrm>
    </dsp:sp>
    <dsp:sp modelId="{8FF71B71-D8B5-4DD3-B778-920B9B9D7A31}">
      <dsp:nvSpPr>
        <dsp:cNvPr id="0" name=""/>
        <dsp:cNvSpPr/>
      </dsp:nvSpPr>
      <dsp:spPr>
        <a:xfrm>
          <a:off x="6890861" y="2882925"/>
          <a:ext cx="1639788" cy="116834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Strategies for coping with stress</a:t>
          </a:r>
          <a:endParaRPr lang="en-US" sz="2200" kern="1200" dirty="0"/>
        </a:p>
      </dsp:txBody>
      <dsp:txXfrm>
        <a:off x="6925081" y="2917145"/>
        <a:ext cx="1571348" cy="10999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284B0-3F43-4A9A-8158-B9EDF688412F}">
      <dsp:nvSpPr>
        <dsp:cNvPr id="0" name=""/>
        <dsp:cNvSpPr/>
      </dsp:nvSpPr>
      <dsp:spPr>
        <a:xfrm>
          <a:off x="6764" y="2174773"/>
          <a:ext cx="2021755" cy="1213053"/>
        </a:xfrm>
        <a:prstGeom prst="roundRect">
          <a:avLst>
            <a:gd name="adj" fmla="val 10000"/>
          </a:avLst>
        </a:prstGeom>
        <a:solidFill>
          <a:srgbClr val="B8D989"/>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703B96"/>
              </a:solidFill>
            </a:rPr>
            <a:t>Deep breathing</a:t>
          </a:r>
          <a:endParaRPr lang="en-US" sz="2400" b="1" kern="1200" dirty="0">
            <a:solidFill>
              <a:srgbClr val="703B96"/>
            </a:solidFill>
          </a:endParaRPr>
        </a:p>
      </dsp:txBody>
      <dsp:txXfrm>
        <a:off x="42293" y="2210302"/>
        <a:ext cx="1950697" cy="1141995"/>
      </dsp:txXfrm>
    </dsp:sp>
    <dsp:sp modelId="{B37579D8-CE7E-4E79-920E-9CF7BD0244CB}">
      <dsp:nvSpPr>
        <dsp:cNvPr id="0" name=""/>
        <dsp:cNvSpPr/>
      </dsp:nvSpPr>
      <dsp:spPr>
        <a:xfrm>
          <a:off x="2230695" y="2530602"/>
          <a:ext cx="428612" cy="501395"/>
        </a:xfrm>
        <a:prstGeom prst="rightArrow">
          <a:avLst>
            <a:gd name="adj1" fmla="val 60000"/>
            <a:gd name="adj2" fmla="val 50000"/>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230695" y="2630881"/>
        <a:ext cx="300028" cy="300837"/>
      </dsp:txXfrm>
    </dsp:sp>
    <dsp:sp modelId="{5ACD926F-85DE-4F3D-9D0C-4B47EFADF216}">
      <dsp:nvSpPr>
        <dsp:cNvPr id="0" name=""/>
        <dsp:cNvSpPr/>
      </dsp:nvSpPr>
      <dsp:spPr>
        <a:xfrm>
          <a:off x="2837222" y="2174773"/>
          <a:ext cx="2021755" cy="1213053"/>
        </a:xfrm>
        <a:prstGeom prst="roundRect">
          <a:avLst>
            <a:gd name="adj" fmla="val 10000"/>
          </a:avLst>
        </a:prstGeom>
        <a:solidFill>
          <a:srgbClr val="B8D989"/>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703B96"/>
              </a:solidFill>
            </a:rPr>
            <a:t>Progressive muscle relaxation</a:t>
          </a:r>
          <a:endParaRPr lang="en-US" sz="2400" b="1" kern="1200" dirty="0">
            <a:solidFill>
              <a:srgbClr val="703B96"/>
            </a:solidFill>
          </a:endParaRPr>
        </a:p>
      </dsp:txBody>
      <dsp:txXfrm>
        <a:off x="2872751" y="2210302"/>
        <a:ext cx="1950697" cy="1141995"/>
      </dsp:txXfrm>
    </dsp:sp>
    <dsp:sp modelId="{DB5398A4-77E5-4985-87E0-25A73481FD83}">
      <dsp:nvSpPr>
        <dsp:cNvPr id="0" name=""/>
        <dsp:cNvSpPr/>
      </dsp:nvSpPr>
      <dsp:spPr>
        <a:xfrm>
          <a:off x="4991101" y="2667001"/>
          <a:ext cx="428612" cy="501395"/>
        </a:xfrm>
        <a:prstGeom prst="rightArrow">
          <a:avLst>
            <a:gd name="adj1" fmla="val 60000"/>
            <a:gd name="adj2" fmla="val 50000"/>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4991101" y="2767280"/>
        <a:ext cx="300028" cy="300837"/>
      </dsp:txXfrm>
    </dsp:sp>
    <dsp:sp modelId="{3D0CB7D2-D58A-494C-A41C-DC65792AED82}">
      <dsp:nvSpPr>
        <dsp:cNvPr id="0" name=""/>
        <dsp:cNvSpPr/>
      </dsp:nvSpPr>
      <dsp:spPr>
        <a:xfrm>
          <a:off x="5667680" y="2174773"/>
          <a:ext cx="2021755" cy="1213053"/>
        </a:xfrm>
        <a:prstGeom prst="roundRect">
          <a:avLst>
            <a:gd name="adj" fmla="val 10000"/>
          </a:avLst>
        </a:prstGeom>
        <a:solidFill>
          <a:srgbClr val="B8D989"/>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703B96"/>
              </a:solidFill>
            </a:rPr>
            <a:t>Mindfulness</a:t>
          </a:r>
          <a:endParaRPr lang="en-US" sz="2400" b="1" kern="1200" dirty="0">
            <a:solidFill>
              <a:srgbClr val="703B96"/>
            </a:solidFill>
          </a:endParaRPr>
        </a:p>
      </dsp:txBody>
      <dsp:txXfrm>
        <a:off x="5703209" y="2210302"/>
        <a:ext cx="1950697" cy="11419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EEFAC-7DC7-4DD8-A106-43948365379C}">
      <dsp:nvSpPr>
        <dsp:cNvPr id="0" name=""/>
        <dsp:cNvSpPr/>
      </dsp:nvSpPr>
      <dsp:spPr>
        <a:xfrm>
          <a:off x="1079" y="76739"/>
          <a:ext cx="2524869" cy="126243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Day 1: Introduction</a:t>
          </a:r>
          <a:endParaRPr lang="en-US" sz="2800" kern="1200" dirty="0"/>
        </a:p>
      </dsp:txBody>
      <dsp:txXfrm>
        <a:off x="38054" y="113714"/>
        <a:ext cx="2450919" cy="1188484"/>
      </dsp:txXfrm>
    </dsp:sp>
    <dsp:sp modelId="{6347D9BD-A79A-4355-86B3-B48611FD95DC}">
      <dsp:nvSpPr>
        <dsp:cNvPr id="0" name=""/>
        <dsp:cNvSpPr/>
      </dsp:nvSpPr>
      <dsp:spPr>
        <a:xfrm>
          <a:off x="253565" y="1339174"/>
          <a:ext cx="252486" cy="946825"/>
        </a:xfrm>
        <a:custGeom>
          <a:avLst/>
          <a:gdLst/>
          <a:ahLst/>
          <a:cxnLst/>
          <a:rect l="0" t="0" r="0" b="0"/>
          <a:pathLst>
            <a:path>
              <a:moveTo>
                <a:pt x="0" y="0"/>
              </a:moveTo>
              <a:lnTo>
                <a:pt x="0" y="946825"/>
              </a:lnTo>
              <a:lnTo>
                <a:pt x="252486" y="94682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D17052-92E5-4994-83E2-B36232FB04DC}">
      <dsp:nvSpPr>
        <dsp:cNvPr id="0" name=""/>
        <dsp:cNvSpPr/>
      </dsp:nvSpPr>
      <dsp:spPr>
        <a:xfrm>
          <a:off x="506052" y="1654782"/>
          <a:ext cx="2019895" cy="126243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The Basic Elements of IMR</a:t>
          </a:r>
          <a:endParaRPr lang="en-US" sz="2800" kern="1200" dirty="0"/>
        </a:p>
      </dsp:txBody>
      <dsp:txXfrm>
        <a:off x="543027" y="1691757"/>
        <a:ext cx="1945945" cy="1188484"/>
      </dsp:txXfrm>
    </dsp:sp>
    <dsp:sp modelId="{354CFEE9-B551-40B0-BCC0-600AD0804D41}">
      <dsp:nvSpPr>
        <dsp:cNvPr id="0" name=""/>
        <dsp:cNvSpPr/>
      </dsp:nvSpPr>
      <dsp:spPr>
        <a:xfrm>
          <a:off x="253565" y="1339174"/>
          <a:ext cx="252486" cy="2524869"/>
        </a:xfrm>
        <a:custGeom>
          <a:avLst/>
          <a:gdLst/>
          <a:ahLst/>
          <a:cxnLst/>
          <a:rect l="0" t="0" r="0" b="0"/>
          <a:pathLst>
            <a:path>
              <a:moveTo>
                <a:pt x="0" y="0"/>
              </a:moveTo>
              <a:lnTo>
                <a:pt x="0" y="2524869"/>
              </a:lnTo>
              <a:lnTo>
                <a:pt x="252486" y="252486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E30F0-8291-48EE-AF5B-386B5633984F}">
      <dsp:nvSpPr>
        <dsp:cNvPr id="0" name=""/>
        <dsp:cNvSpPr/>
      </dsp:nvSpPr>
      <dsp:spPr>
        <a:xfrm>
          <a:off x="506052" y="3232825"/>
          <a:ext cx="2019895" cy="126243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The Core Processes of IMR</a:t>
          </a:r>
          <a:endParaRPr lang="en-US" sz="2800" kern="1200" dirty="0"/>
        </a:p>
      </dsp:txBody>
      <dsp:txXfrm>
        <a:off x="543027" y="3269800"/>
        <a:ext cx="1945945" cy="1188484"/>
      </dsp:txXfrm>
    </dsp:sp>
    <dsp:sp modelId="{F031B319-3573-4EDC-8E0B-1B9DF94DCC3D}">
      <dsp:nvSpPr>
        <dsp:cNvPr id="0" name=""/>
        <dsp:cNvSpPr/>
      </dsp:nvSpPr>
      <dsp:spPr>
        <a:xfrm>
          <a:off x="3157165" y="76739"/>
          <a:ext cx="2524869" cy="126243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Day 2: Motivation and Supports</a:t>
          </a:r>
          <a:endParaRPr lang="en-US" sz="2800" kern="1200" dirty="0"/>
        </a:p>
      </dsp:txBody>
      <dsp:txXfrm>
        <a:off x="3194140" y="113714"/>
        <a:ext cx="2450919" cy="1188484"/>
      </dsp:txXfrm>
    </dsp:sp>
    <dsp:sp modelId="{C2E28E29-C870-41D1-8968-21BB76804133}">
      <dsp:nvSpPr>
        <dsp:cNvPr id="0" name=""/>
        <dsp:cNvSpPr/>
      </dsp:nvSpPr>
      <dsp:spPr>
        <a:xfrm>
          <a:off x="3409652" y="1339174"/>
          <a:ext cx="252486" cy="946825"/>
        </a:xfrm>
        <a:custGeom>
          <a:avLst/>
          <a:gdLst/>
          <a:ahLst/>
          <a:cxnLst/>
          <a:rect l="0" t="0" r="0" b="0"/>
          <a:pathLst>
            <a:path>
              <a:moveTo>
                <a:pt x="0" y="0"/>
              </a:moveTo>
              <a:lnTo>
                <a:pt x="0" y="946825"/>
              </a:lnTo>
              <a:lnTo>
                <a:pt x="252486" y="94682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426505-EF19-44A9-8C09-CD93BEC1781B}">
      <dsp:nvSpPr>
        <dsp:cNvPr id="0" name=""/>
        <dsp:cNvSpPr/>
      </dsp:nvSpPr>
      <dsp:spPr>
        <a:xfrm>
          <a:off x="3662139" y="1654782"/>
          <a:ext cx="2019895" cy="126243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Moving Towards Recovery</a:t>
          </a:r>
          <a:endParaRPr lang="en-US" sz="2800" kern="1200" dirty="0"/>
        </a:p>
      </dsp:txBody>
      <dsp:txXfrm>
        <a:off x="3699114" y="1691757"/>
        <a:ext cx="1945945" cy="1188484"/>
      </dsp:txXfrm>
    </dsp:sp>
    <dsp:sp modelId="{649B2BD2-22D6-4D0A-8578-268588BFC2EF}">
      <dsp:nvSpPr>
        <dsp:cNvPr id="0" name=""/>
        <dsp:cNvSpPr/>
      </dsp:nvSpPr>
      <dsp:spPr>
        <a:xfrm>
          <a:off x="3409652" y="1339174"/>
          <a:ext cx="252486" cy="2524869"/>
        </a:xfrm>
        <a:custGeom>
          <a:avLst/>
          <a:gdLst/>
          <a:ahLst/>
          <a:cxnLst/>
          <a:rect l="0" t="0" r="0" b="0"/>
          <a:pathLst>
            <a:path>
              <a:moveTo>
                <a:pt x="0" y="0"/>
              </a:moveTo>
              <a:lnTo>
                <a:pt x="0" y="2524869"/>
              </a:lnTo>
              <a:lnTo>
                <a:pt x="252486" y="252486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A2683-A44B-4760-9C9C-ACB50A4DBE2A}">
      <dsp:nvSpPr>
        <dsp:cNvPr id="0" name=""/>
        <dsp:cNvSpPr/>
      </dsp:nvSpPr>
      <dsp:spPr>
        <a:xfrm>
          <a:off x="3662139" y="3232825"/>
          <a:ext cx="2019895" cy="126243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Learning From Others</a:t>
          </a:r>
          <a:endParaRPr lang="en-US" sz="2800" kern="1200" dirty="0"/>
        </a:p>
      </dsp:txBody>
      <dsp:txXfrm>
        <a:off x="3699114" y="3269800"/>
        <a:ext cx="1945945" cy="1188484"/>
      </dsp:txXfrm>
    </dsp:sp>
    <dsp:sp modelId="{1AB3C18D-0E1B-4C50-95AB-6A9B305796FA}">
      <dsp:nvSpPr>
        <dsp:cNvPr id="0" name=""/>
        <dsp:cNvSpPr/>
      </dsp:nvSpPr>
      <dsp:spPr>
        <a:xfrm>
          <a:off x="6313251" y="76739"/>
          <a:ext cx="2524869" cy="126243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Day 3: Insight and Coping Skill Development</a:t>
          </a:r>
          <a:endParaRPr lang="en-US" sz="2800" kern="1200" dirty="0"/>
        </a:p>
      </dsp:txBody>
      <dsp:txXfrm>
        <a:off x="6350226" y="113714"/>
        <a:ext cx="2450919" cy="1188484"/>
      </dsp:txXfrm>
    </dsp:sp>
    <dsp:sp modelId="{CF08FF20-D412-4307-80DE-FEB0E4990D8A}">
      <dsp:nvSpPr>
        <dsp:cNvPr id="0" name=""/>
        <dsp:cNvSpPr/>
      </dsp:nvSpPr>
      <dsp:spPr>
        <a:xfrm>
          <a:off x="6565738" y="1339174"/>
          <a:ext cx="252486" cy="946825"/>
        </a:xfrm>
        <a:custGeom>
          <a:avLst/>
          <a:gdLst/>
          <a:ahLst/>
          <a:cxnLst/>
          <a:rect l="0" t="0" r="0" b="0"/>
          <a:pathLst>
            <a:path>
              <a:moveTo>
                <a:pt x="0" y="0"/>
              </a:moveTo>
              <a:lnTo>
                <a:pt x="0" y="946825"/>
              </a:lnTo>
              <a:lnTo>
                <a:pt x="252486" y="94682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48EE21-B6D6-4B94-B118-374546EBF00E}">
      <dsp:nvSpPr>
        <dsp:cNvPr id="0" name=""/>
        <dsp:cNvSpPr/>
      </dsp:nvSpPr>
      <dsp:spPr>
        <a:xfrm>
          <a:off x="6818225" y="1654782"/>
          <a:ext cx="2019895" cy="126243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Reducing Biological Vulnerability</a:t>
          </a:r>
          <a:endParaRPr lang="en-US" sz="2800" kern="1200" dirty="0"/>
        </a:p>
      </dsp:txBody>
      <dsp:txXfrm>
        <a:off x="6855200" y="1691757"/>
        <a:ext cx="1945945" cy="1188484"/>
      </dsp:txXfrm>
    </dsp:sp>
    <dsp:sp modelId="{4F275515-EC7C-430B-969D-DA0F99849D91}">
      <dsp:nvSpPr>
        <dsp:cNvPr id="0" name=""/>
        <dsp:cNvSpPr/>
      </dsp:nvSpPr>
      <dsp:spPr>
        <a:xfrm>
          <a:off x="6565738" y="1339174"/>
          <a:ext cx="252486" cy="2524869"/>
        </a:xfrm>
        <a:custGeom>
          <a:avLst/>
          <a:gdLst/>
          <a:ahLst/>
          <a:cxnLst/>
          <a:rect l="0" t="0" r="0" b="0"/>
          <a:pathLst>
            <a:path>
              <a:moveTo>
                <a:pt x="0" y="0"/>
              </a:moveTo>
              <a:lnTo>
                <a:pt x="0" y="2524869"/>
              </a:lnTo>
              <a:lnTo>
                <a:pt x="252486" y="252486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C883E7-768F-4188-9AB4-E2F2470D60B6}">
      <dsp:nvSpPr>
        <dsp:cNvPr id="0" name=""/>
        <dsp:cNvSpPr/>
      </dsp:nvSpPr>
      <dsp:spPr>
        <a:xfrm>
          <a:off x="6818225" y="3232825"/>
          <a:ext cx="2019895" cy="126243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Coping with Stress</a:t>
          </a:r>
          <a:endParaRPr lang="en-US" sz="2800" kern="1200" dirty="0"/>
        </a:p>
      </dsp:txBody>
      <dsp:txXfrm>
        <a:off x="6855200" y="3269800"/>
        <a:ext cx="1945945" cy="11884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2B0CD39-7355-40DE-AFBC-AF6B8747BED8}" type="datetimeFigureOut">
              <a:rPr lang="en-US" smtClean="0"/>
              <a:t>10/24/2018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36373B2-AE60-4435-9909-022E54710A4D}" type="slidenum">
              <a:rPr lang="en-US" smtClean="0"/>
              <a:t>‹#›</a:t>
            </a:fld>
            <a:endParaRPr lang="en-US"/>
          </a:p>
        </p:txBody>
      </p:sp>
    </p:spTree>
    <p:extLst>
      <p:ext uri="{BB962C8B-B14F-4D97-AF65-F5344CB8AC3E}">
        <p14:creationId xmlns:p14="http://schemas.microsoft.com/office/powerpoint/2010/main" val="3990342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454615A8-54B8-4906-A0BA-E49F14398690}" type="datetimeFigureOut">
              <a:rPr lang="en-US"/>
              <a:pPr>
                <a:defRPr/>
              </a:pPr>
              <a:t>10/24/2018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3E3AA327-7BC0-4706-897A-71BBA0F0FCAD}" type="slidenum">
              <a:rPr lang="en-US"/>
              <a:pPr>
                <a:defRPr/>
              </a:pPr>
              <a:t>‹#›</a:t>
            </a:fld>
            <a:endParaRPr lang="en-US"/>
          </a:p>
        </p:txBody>
      </p:sp>
    </p:spTree>
    <p:extLst>
      <p:ext uri="{BB962C8B-B14F-4D97-AF65-F5344CB8AC3E}">
        <p14:creationId xmlns:p14="http://schemas.microsoft.com/office/powerpoint/2010/main" val="310574483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http://journals.sagepub.com/doi/pdf/10.1177/0093854816673862</a:t>
            </a:r>
            <a:endParaRPr lang="en-US" dirty="0"/>
          </a:p>
        </p:txBody>
      </p:sp>
      <p:sp>
        <p:nvSpPr>
          <p:cNvPr id="4" name="Slide Number Placeholder 3"/>
          <p:cNvSpPr>
            <a:spLocks noGrp="1"/>
          </p:cNvSpPr>
          <p:nvPr>
            <p:ph type="sldNum" sz="quarter" idx="10"/>
          </p:nvPr>
        </p:nvSpPr>
        <p:spPr/>
        <p:txBody>
          <a:bodyPr/>
          <a:lstStyle/>
          <a:p>
            <a:fld id="{3985606A-56FA-468E-8CA5-F02536A8A888}" type="slidenum">
              <a:rPr lang="en-US" smtClean="0"/>
              <a:t>7</a:t>
            </a:fld>
            <a:endParaRPr lang="en-US"/>
          </a:p>
        </p:txBody>
      </p:sp>
    </p:spTree>
    <p:extLst>
      <p:ext uri="{BB962C8B-B14F-4D97-AF65-F5344CB8AC3E}">
        <p14:creationId xmlns:p14="http://schemas.microsoft.com/office/powerpoint/2010/main" val="2322089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28</a:t>
            </a:fld>
            <a:endParaRPr lang="en-US"/>
          </a:p>
        </p:txBody>
      </p:sp>
    </p:spTree>
    <p:extLst>
      <p:ext uri="{BB962C8B-B14F-4D97-AF65-F5344CB8AC3E}">
        <p14:creationId xmlns:p14="http://schemas.microsoft.com/office/powerpoint/2010/main" val="127378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3438" cy="3481388"/>
          </a:xfrm>
        </p:spPr>
      </p:sp>
      <p:sp>
        <p:nvSpPr>
          <p:cNvPr id="3" name="Notes Placeholder 2"/>
          <p:cNvSpPr>
            <a:spLocks noGrp="1"/>
          </p:cNvSpPr>
          <p:nvPr>
            <p:ph type="body" idx="1"/>
          </p:nvPr>
        </p:nvSpPr>
        <p:spPr/>
        <p:txBody>
          <a:bodyPr>
            <a:normAutofit/>
          </a:bodyPr>
          <a:lstStyle/>
          <a:p>
            <a:r>
              <a:rPr lang="en-US" dirty="0" smtClean="0"/>
              <a:t>What we’re going</a:t>
            </a:r>
            <a:r>
              <a:rPr lang="en-US" baseline="0" dirty="0" smtClean="0"/>
              <a:t> to talk about and practice today is using the basic MI principles in supervision to encourage supervisees to use MI in sessions, and how to keep them engage with their very challenging consumers. </a:t>
            </a:r>
          </a:p>
          <a:p>
            <a:endParaRPr lang="en-US" baseline="0" dirty="0" smtClean="0"/>
          </a:p>
          <a:p>
            <a:r>
              <a:rPr lang="en-US" baseline="0" dirty="0" smtClean="0"/>
              <a:t>What you ask of your supervisees, you must ask of yourself. How can you use MI to supervise and encourage MI?</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Douglas McGregor, through his well-known “Theory X and Theory Y,” drew a distinction between the assumptions about human motivation which underlie these two approaches, to this effect:</a:t>
            </a:r>
          </a:p>
          <a:p>
            <a:r>
              <a:rPr lang="en-US" sz="1200" b="0" i="0" kern="1200" dirty="0" smtClean="0">
                <a:solidFill>
                  <a:schemeClr val="tx1"/>
                </a:solidFill>
                <a:effectLst/>
                <a:latin typeface="+mn-lt"/>
                <a:ea typeface="+mn-ea"/>
                <a:cs typeface="+mn-cs"/>
              </a:rPr>
              <a:t>Theory X assumes that people dislike work and must be coerced, controlled, and directed toward organizational goals. Furthermore, most people prefer to be treated this way, so they can avoid responsibility.</a:t>
            </a:r>
          </a:p>
          <a:p>
            <a:r>
              <a:rPr lang="en-US" sz="1200" b="0" i="0" kern="1200" dirty="0" smtClean="0">
                <a:solidFill>
                  <a:schemeClr val="tx1"/>
                </a:solidFill>
                <a:effectLst/>
                <a:latin typeface="+mn-lt"/>
                <a:ea typeface="+mn-ea"/>
                <a:cs typeface="+mn-cs"/>
              </a:rPr>
              <a:t>Theory Y—the integration of goals—emphasizes the average person’s intrinsic interest in his work, his desire to be self-directing and to seek responsibility, and his capacity to be creative in solving business problems.</a:t>
            </a:r>
          </a:p>
          <a:p>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31</a:t>
            </a:fld>
            <a:endParaRPr lang="en-US"/>
          </a:p>
        </p:txBody>
      </p:sp>
    </p:spTree>
    <p:extLst>
      <p:ext uri="{BB962C8B-B14F-4D97-AF65-F5344CB8AC3E}">
        <p14:creationId xmlns:p14="http://schemas.microsoft.com/office/powerpoint/2010/main" val="148900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0135" y="8829676"/>
            <a:ext cx="3038648" cy="465137"/>
          </a:xfrm>
          <a:prstGeom prst="rect">
            <a:avLst/>
          </a:prstGeom>
        </p:spPr>
        <p:txBody>
          <a:bodyPr lIns="92147" tIns="46074" rIns="92147" bIns="46074"/>
          <a:lstStyle/>
          <a:p>
            <a:fld id="{3725A66B-B08A-4260-9156-549C7DF5EC14}" type="slidenum">
              <a:rPr lang="en-US" smtClean="0"/>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970135" y="8829676"/>
            <a:ext cx="3038648" cy="465137"/>
          </a:xfrm>
          <a:prstGeom prst="rect">
            <a:avLst/>
          </a:prstGeom>
          <a:noFill/>
        </p:spPr>
        <p:txBody>
          <a:bodyPr lIns="92147" tIns="46074" rIns="92147" bIns="46074"/>
          <a:lstStyle/>
          <a:p>
            <a:fld id="{B2C55146-66CB-4D84-A375-458285575FD8}" type="slidenum">
              <a:rPr lang="en-US" smtClean="0"/>
              <a:pPr/>
              <a:t>34</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DC41A105-E6B0-4DC7-953B-EABA1F592B72}" type="slidenum">
              <a:rPr lang="en-US" altLang="en-US">
                <a:latin typeface="Calibri" pitchFamily="34" charset="0"/>
              </a:rPr>
              <a:pPr fontAlgn="base">
                <a:spcBef>
                  <a:spcPct val="0"/>
                </a:spcBef>
                <a:spcAft>
                  <a:spcPct val="0"/>
                </a:spcAft>
              </a:pPr>
              <a:t>41</a:t>
            </a:fld>
            <a:endParaRPr lang="en-US" altLang="en-US">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D1D70759-45BE-4356-94D7-F74209B4A97F}" type="slidenum">
              <a:rPr lang="en-US" altLang="en-US">
                <a:latin typeface="Calibri" pitchFamily="34" charset="0"/>
              </a:rPr>
              <a:pPr fontAlgn="base">
                <a:spcBef>
                  <a:spcPct val="0"/>
                </a:spcBef>
                <a:spcAft>
                  <a:spcPct val="0"/>
                </a:spcAft>
              </a:pPr>
              <a:t>42</a:t>
            </a:fld>
            <a:endParaRPr lang="en-US" altLang="en-US">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a:t>
            </a:r>
            <a:r>
              <a:rPr lang="en-US" baseline="0" dirty="0" smtClean="0"/>
              <a:t> about a patient in a meeting – if a case manager sees client in hallway, provide praise that was heard about in meeting (</a:t>
            </a:r>
            <a:r>
              <a:rPr lang="en-US" b="1" baseline="0" dirty="0" smtClean="0"/>
              <a:t>as appropriate</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46</a:t>
            </a:fld>
            <a:endParaRPr lang="en-US"/>
          </a:p>
        </p:txBody>
      </p:sp>
    </p:spTree>
    <p:extLst>
      <p:ext uri="{BB962C8B-B14F-4D97-AF65-F5344CB8AC3E}">
        <p14:creationId xmlns:p14="http://schemas.microsoft.com/office/powerpoint/2010/main" val="2114143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1" dirty="0"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8B48074E-5614-40D9-8F67-8EAB259EB4BD}" type="slidenum">
              <a:rPr lang="en-US" altLang="en-US">
                <a:latin typeface="Calibri" pitchFamily="34" charset="0"/>
              </a:rPr>
              <a:pPr fontAlgn="base">
                <a:spcBef>
                  <a:spcPct val="0"/>
                </a:spcBef>
                <a:spcAft>
                  <a:spcPct val="0"/>
                </a:spcAft>
              </a:pPr>
              <a:t>47</a:t>
            </a:fld>
            <a:endParaRPr lang="en-US" altLang="en-US">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smtClean="0"/>
              <a:t>Handout the brochure??</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8C0AEE1A-2AA1-4F7F-9C31-3E519ECEB935}" type="slidenum">
              <a:rPr lang="en-US" altLang="en-US">
                <a:latin typeface="Calibri" pitchFamily="34" charset="0"/>
              </a:rPr>
              <a:pPr fontAlgn="base">
                <a:spcBef>
                  <a:spcPct val="0"/>
                </a:spcBef>
                <a:spcAft>
                  <a:spcPct val="0"/>
                </a:spcAft>
              </a:pPr>
              <a:t>48</a:t>
            </a:fld>
            <a:endParaRPr lang="en-US" alt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D7DBFE67-8A4E-450A-A071-133974DF7468}" type="slidenum">
              <a:rPr lang="en-US" altLang="en-US">
                <a:latin typeface="Calibri" pitchFamily="34" charset="0"/>
              </a:rPr>
              <a:pPr fontAlgn="base">
                <a:spcBef>
                  <a:spcPct val="0"/>
                </a:spcBef>
                <a:spcAft>
                  <a:spcPct val="0"/>
                </a:spcAft>
              </a:pPr>
              <a:t>10</a:t>
            </a:fld>
            <a:endParaRPr lang="en-US" altLang="en-US">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1" dirty="0"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745B9E2F-29FD-4442-83B6-074D511200CA}" type="slidenum">
              <a:rPr lang="en-US" altLang="en-US">
                <a:latin typeface="Calibri" pitchFamily="34" charset="0"/>
              </a:rPr>
              <a:pPr fontAlgn="base">
                <a:spcBef>
                  <a:spcPct val="0"/>
                </a:spcBef>
                <a:spcAft>
                  <a:spcPct val="0"/>
                </a:spcAft>
              </a:pPr>
              <a:t>53</a:t>
            </a:fld>
            <a:endParaRPr lang="en-US" altLang="en-US">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58</a:t>
            </a:fld>
            <a:endParaRPr lang="en-US"/>
          </a:p>
        </p:txBody>
      </p:sp>
    </p:spTree>
    <p:extLst>
      <p:ext uri="{BB962C8B-B14F-4D97-AF65-F5344CB8AC3E}">
        <p14:creationId xmlns:p14="http://schemas.microsoft.com/office/powerpoint/2010/main" val="209342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frequently for understanding – this is useful in group or individual</a:t>
            </a:r>
            <a:r>
              <a:rPr lang="en-US" baseline="0" dirty="0" smtClean="0"/>
              <a:t> with clients (whether they have cognitive impairments or not). It is also a recommended educational strategy</a:t>
            </a:r>
          </a:p>
          <a:p>
            <a:endParaRPr lang="en-US" baseline="0" dirty="0" smtClean="0"/>
          </a:p>
          <a:p>
            <a:r>
              <a:rPr lang="en-US" baseline="0" dirty="0" smtClean="0"/>
              <a:t>Prep for groups – know the topic, have handouts prepared ahead of time</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59</a:t>
            </a:fld>
            <a:endParaRPr lang="en-US"/>
          </a:p>
        </p:txBody>
      </p:sp>
    </p:spTree>
    <p:extLst>
      <p:ext uri="{BB962C8B-B14F-4D97-AF65-F5344CB8AC3E}">
        <p14:creationId xmlns:p14="http://schemas.microsoft.com/office/powerpoint/2010/main" val="2814812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Only in the most extreme situations should you confront a client in front of another client</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367A4909-CD52-43B8-8227-D26B6EDEC012}" type="slidenum">
              <a:rPr lang="en-US" altLang="en-US">
                <a:latin typeface="Calibri" pitchFamily="34" charset="0"/>
              </a:rPr>
              <a:pPr fontAlgn="base">
                <a:spcBef>
                  <a:spcPct val="0"/>
                </a:spcBef>
                <a:spcAft>
                  <a:spcPct val="0"/>
                </a:spcAft>
              </a:pPr>
              <a:t>61</a:t>
            </a:fld>
            <a:endParaRPr lang="en-US" altLang="en-US">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that individuals may</a:t>
            </a:r>
            <a:r>
              <a:rPr lang="en-US" baseline="0" dirty="0" smtClean="0"/>
              <a:t> have enough time that longer sessions are possible (depending on structure/schedule of day) – in this situation, facilitators would need to be interesting enough/have enough interesting activities to keep attention for 2+ hours. </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62</a:t>
            </a:fld>
            <a:endParaRPr lang="en-US"/>
          </a:p>
        </p:txBody>
      </p:sp>
    </p:spTree>
    <p:extLst>
      <p:ext uri="{BB962C8B-B14F-4D97-AF65-F5344CB8AC3E}">
        <p14:creationId xmlns:p14="http://schemas.microsoft.com/office/powerpoint/2010/main" val="480622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corresponds to the Homework</a:t>
            </a:r>
            <a:r>
              <a:rPr lang="en-US" baseline="0" dirty="0" smtClean="0"/>
              <a:t> recommended for Group 1 of Topic 1 – Recovery Strategies. If individuals do not have access to write down information or design their binder or contact family during the break between the first and second session, what can you do? </a:t>
            </a:r>
          </a:p>
          <a:p>
            <a:endParaRPr lang="en-US" baseline="0" dirty="0" smtClean="0"/>
          </a:p>
          <a:p>
            <a:pPr marL="171450" indent="-171450">
              <a:buFontTx/>
              <a:buChar char="-"/>
            </a:pPr>
            <a:r>
              <a:rPr lang="en-US" baseline="0" dirty="0" smtClean="0"/>
              <a:t>Identify a way to repeat/internalize their recovery phrase</a:t>
            </a:r>
          </a:p>
          <a:p>
            <a:pPr marL="171450" indent="-171450">
              <a:buFontTx/>
              <a:buChar char="-"/>
            </a:pPr>
            <a:r>
              <a:rPr lang="en-US" baseline="0" dirty="0" smtClean="0"/>
              <a:t>Daily schedule maintenance</a:t>
            </a:r>
          </a:p>
          <a:p>
            <a:pPr marL="171450" indent="-171450">
              <a:buFontTx/>
              <a:buChar char="-"/>
            </a:pPr>
            <a:r>
              <a:rPr lang="en-US" baseline="0" dirty="0" smtClean="0"/>
              <a:t>Others?</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66</a:t>
            </a:fld>
            <a:endParaRPr lang="en-US"/>
          </a:p>
        </p:txBody>
      </p:sp>
    </p:spTree>
    <p:extLst>
      <p:ext uri="{BB962C8B-B14F-4D97-AF65-F5344CB8AC3E}">
        <p14:creationId xmlns:p14="http://schemas.microsoft.com/office/powerpoint/2010/main" val="3695815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t>Consider</a:t>
            </a:r>
            <a:r>
              <a:rPr lang="en-US" altLang="en-US" b="1" baseline="0" dirty="0" smtClean="0"/>
              <a:t> modifying homework activities in a particular section of the workbook in order to best suit the needs of your clients</a:t>
            </a:r>
            <a:endParaRPr lang="en-US" altLang="en-US" b="1" dirty="0"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00799390-89A5-4062-97C0-A6DA77E8AAEA}" type="slidenum">
              <a:rPr lang="en-US" altLang="en-US">
                <a:latin typeface="Calibri" pitchFamily="34" charset="0"/>
              </a:rPr>
              <a:pPr fontAlgn="base">
                <a:spcBef>
                  <a:spcPct val="0"/>
                </a:spcBef>
                <a:spcAft>
                  <a:spcPct val="0"/>
                </a:spcAft>
              </a:pPr>
              <a:t>67</a:t>
            </a:fld>
            <a:endParaRPr lang="en-US" altLang="en-US">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Two questions that must always be asked: has IMR been implemented the way intended; has IMR produced the results we want</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D4972D1D-14BE-4DDF-9764-DC94DD758609}" type="slidenum">
              <a:rPr lang="en-US" altLang="en-US">
                <a:latin typeface="Calibri" pitchFamily="34" charset="0"/>
              </a:rPr>
              <a:pPr fontAlgn="base">
                <a:spcBef>
                  <a:spcPct val="0"/>
                </a:spcBef>
                <a:spcAft>
                  <a:spcPct val="0"/>
                </a:spcAft>
              </a:pPr>
              <a:t>71</a:t>
            </a:fld>
            <a:endParaRPr lang="en-US" altLang="en-US">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Steps 4-8 can be provided by other consumers in a group format</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80</a:t>
            </a:fld>
            <a:endParaRPr lang="en-US"/>
          </a:p>
        </p:txBody>
      </p:sp>
    </p:spTree>
    <p:extLst>
      <p:ext uri="{BB962C8B-B14F-4D97-AF65-F5344CB8AC3E}">
        <p14:creationId xmlns:p14="http://schemas.microsoft.com/office/powerpoint/2010/main" val="1027793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cognitive</a:t>
            </a:r>
            <a:r>
              <a:rPr lang="en-US" baseline="0" dirty="0" smtClean="0"/>
              <a:t> distortions such as overgeneralizations, jumping to conclusions, “black-and-white” thinking, selective attention</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81</a:t>
            </a:fld>
            <a:endParaRPr lang="en-US"/>
          </a:p>
        </p:txBody>
      </p:sp>
    </p:spTree>
    <p:extLst>
      <p:ext uri="{BB962C8B-B14F-4D97-AF65-F5344CB8AC3E}">
        <p14:creationId xmlns:p14="http://schemas.microsoft.com/office/powerpoint/2010/main" val="99656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Offenders with mental disorders are more likely to report prior month drug use than those without mental disorder at the time of arrest: 60% vs 40%</a:t>
            </a:r>
          </a:p>
          <a:p>
            <a:pPr>
              <a:spcBef>
                <a:spcPct val="0"/>
              </a:spcBef>
            </a:pPr>
            <a:endParaRPr lang="en-US" altLang="en-US" smtClean="0"/>
          </a:p>
          <a:p>
            <a:pPr>
              <a:spcBef>
                <a:spcPct val="0"/>
              </a:spcBef>
            </a:pPr>
            <a:r>
              <a:rPr lang="en-US" altLang="en-US" smtClean="0"/>
              <a:t>Offenders with mental disorders are more likely to have substance use disorders than offenders without mental disorders: 75% vs 56%</a:t>
            </a:r>
          </a:p>
          <a:p>
            <a:pPr>
              <a:spcBef>
                <a:spcPct val="0"/>
              </a:spcBef>
            </a:pPr>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22D9C658-A2B9-4E1E-81C9-6FD80AD094A2}" type="slidenum">
              <a:rPr lang="en-US" altLang="en-US">
                <a:latin typeface="Calibri" pitchFamily="34" charset="0"/>
              </a:rPr>
              <a:pPr fontAlgn="base">
                <a:spcBef>
                  <a:spcPct val="0"/>
                </a:spcBef>
                <a:spcAft>
                  <a:spcPct val="0"/>
                </a:spcAft>
              </a:pPr>
              <a:t>11</a:t>
            </a:fld>
            <a:endParaRPr lang="en-US" altLang="en-US">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extent to which individuals are able to accomplish goals will vary – the key will be to meet the client where they are in setting individual goals and identifying small successes in the hopes of continuing to build on accomplishments. Goal setting is covered in the upcoming Modules.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After completing the 10 topic areas, consumers may also benefit from participating in either booster sessions or support groups aimed at using and expanding skills.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Think about re-integrating individuals who have “completed” IMR but remain incarcerated or will not be released for parole for a period of time – these individuals can obtain substantial booster/practice in utilizing skills while teaching the next round of group members</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83</a:t>
            </a:fld>
            <a:endParaRPr lang="en-US"/>
          </a:p>
        </p:txBody>
      </p:sp>
    </p:spTree>
    <p:extLst>
      <p:ext uri="{BB962C8B-B14F-4D97-AF65-F5344CB8AC3E}">
        <p14:creationId xmlns:p14="http://schemas.microsoft.com/office/powerpoint/2010/main" val="4147998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85</a:t>
            </a:fld>
            <a:endParaRPr lang="en-US"/>
          </a:p>
        </p:txBody>
      </p:sp>
    </p:spTree>
    <p:extLst>
      <p:ext uri="{BB962C8B-B14F-4D97-AF65-F5344CB8AC3E}">
        <p14:creationId xmlns:p14="http://schemas.microsoft.com/office/powerpoint/2010/main" val="768316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87</a:t>
            </a:fld>
            <a:endParaRPr lang="en-US"/>
          </a:p>
        </p:txBody>
      </p:sp>
    </p:spTree>
    <p:extLst>
      <p:ext uri="{BB962C8B-B14F-4D97-AF65-F5344CB8AC3E}">
        <p14:creationId xmlns:p14="http://schemas.microsoft.com/office/powerpoint/2010/main" val="768316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84275" y="700088"/>
            <a:ext cx="4643438" cy="3481387"/>
          </a:xfrm>
          <a:ln/>
        </p:spPr>
      </p:sp>
      <p:sp>
        <p:nvSpPr>
          <p:cNvPr id="1198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Praising progress,</a:t>
            </a:r>
            <a:r>
              <a:rPr lang="en-US" baseline="0" dirty="0" smtClean="0"/>
              <a:t> even small, is a good cognitive-behavioral and motivational strategy. Additional cognitive behavioral and motivational strategies include asking the following questions: “What is an example of a goal that you have set in the past?” (open-ended question, positive perspective) “Have you used a step-by-step plan for achieving a goal before?” (shaping)</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96</a:t>
            </a:fld>
            <a:endParaRPr lang="en-US"/>
          </a:p>
        </p:txBody>
      </p:sp>
    </p:spTree>
    <p:extLst>
      <p:ext uri="{BB962C8B-B14F-4D97-AF65-F5344CB8AC3E}">
        <p14:creationId xmlns:p14="http://schemas.microsoft.com/office/powerpoint/2010/main" val="3005144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Clients may be very ambitious – goals that may take months can be broken down into smaller steps that can be achieved in a shorter amount of time</a:t>
            </a:r>
          </a:p>
          <a:p>
            <a:pPr defTabSz="931774">
              <a:defRPr/>
            </a:pPr>
            <a:r>
              <a:rPr lang="en-US" dirty="0" smtClean="0"/>
              <a:t>Clients may find it difficult to identify goals – get a sense of their life</a:t>
            </a:r>
          </a:p>
          <a:p>
            <a:r>
              <a:rPr lang="en-US" dirty="0" smtClean="0"/>
              <a:t>Breaking down goals builds momentum and allows for smaller “building</a:t>
            </a:r>
            <a:r>
              <a:rPr lang="en-US" baseline="0" dirty="0" smtClean="0"/>
              <a:t> block/stepping stone” achievements</a:t>
            </a:r>
          </a:p>
          <a:p>
            <a:r>
              <a:rPr lang="en-US" baseline="0" dirty="0" smtClean="0"/>
              <a:t>Check in about goal each session</a:t>
            </a:r>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97</a:t>
            </a:fld>
            <a:endParaRPr lang="en-US"/>
          </a:p>
        </p:txBody>
      </p:sp>
    </p:spTree>
    <p:extLst>
      <p:ext uri="{BB962C8B-B14F-4D97-AF65-F5344CB8AC3E}">
        <p14:creationId xmlns:p14="http://schemas.microsoft.com/office/powerpoint/2010/main" val="1092948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Caution: “who is a famous person”</a:t>
            </a:r>
            <a:r>
              <a:rPr lang="en-US" b="0" baseline="0" dirty="0" smtClean="0"/>
              <a:t> – be careful not to adopt an attitude of “see, they did it and you can too.” This can be perceived as demeaning and not in line with a client-centered or motivational approach. </a:t>
            </a:r>
            <a:endParaRPr lang="en-US" b="0"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104</a:t>
            </a:fld>
            <a:endParaRPr lang="en-US"/>
          </a:p>
        </p:txBody>
      </p:sp>
    </p:spTree>
    <p:extLst>
      <p:ext uri="{BB962C8B-B14F-4D97-AF65-F5344CB8AC3E}">
        <p14:creationId xmlns:p14="http://schemas.microsoft.com/office/powerpoint/2010/main" val="45215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self-stigma</a:t>
            </a:r>
            <a:r>
              <a:rPr lang="en-US" baseline="0" dirty="0" smtClean="0"/>
              <a:t> can be detrimental to the process of recovery and maintaining hope. This may arise from symptoms related to the illness, not having enough information about recognizing symptoms, and/or internalized messages about mental illness from others. </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110</a:t>
            </a:fld>
            <a:endParaRPr lang="en-US"/>
          </a:p>
        </p:txBody>
      </p:sp>
    </p:spTree>
    <p:extLst>
      <p:ext uri="{BB962C8B-B14F-4D97-AF65-F5344CB8AC3E}">
        <p14:creationId xmlns:p14="http://schemas.microsoft.com/office/powerpoint/2010/main" val="52116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111</a:t>
            </a:fld>
            <a:endParaRPr lang="en-US"/>
          </a:p>
        </p:txBody>
      </p:sp>
    </p:spTree>
    <p:extLst>
      <p:ext uri="{BB962C8B-B14F-4D97-AF65-F5344CB8AC3E}">
        <p14:creationId xmlns:p14="http://schemas.microsoft.com/office/powerpoint/2010/main" val="1541966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Distinguish</a:t>
            </a:r>
            <a:r>
              <a:rPr lang="en-US" baseline="0" dirty="0" smtClean="0"/>
              <a:t> between knowledge and experience here – some individuals may have difficulty giving their experience words</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120</a:t>
            </a:fld>
            <a:endParaRPr lang="en-US"/>
          </a:p>
        </p:txBody>
      </p:sp>
    </p:spTree>
    <p:extLst>
      <p:ext uri="{BB962C8B-B14F-4D97-AF65-F5344CB8AC3E}">
        <p14:creationId xmlns:p14="http://schemas.microsoft.com/office/powerpoint/2010/main" val="181367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around “DO evidence-based</a:t>
            </a:r>
            <a:r>
              <a:rPr lang="en-US" baseline="0" dirty="0" smtClean="0"/>
              <a:t> practices work”? Serves as a transition to the following slide discussing that EBPs work so long as the momentum is maintained and treatment is delivered effectively. </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13</a:t>
            </a:fld>
            <a:endParaRPr lang="en-US"/>
          </a:p>
        </p:txBody>
      </p:sp>
    </p:spTree>
    <p:extLst>
      <p:ext uri="{BB962C8B-B14F-4D97-AF65-F5344CB8AC3E}">
        <p14:creationId xmlns:p14="http://schemas.microsoft.com/office/powerpoint/2010/main" val="2586239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698BD468-F2EE-4AD6-834F-DA1F6FBB3C71}" type="slidenum">
              <a:rPr lang="en-US" smtClean="0">
                <a:solidFill>
                  <a:prstClr val="black"/>
                </a:solidFill>
              </a:rPr>
              <a:pPr/>
              <a:t>133</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praising</a:t>
            </a:r>
            <a:r>
              <a:rPr lang="en-US" baseline="0" dirty="0" smtClean="0"/>
              <a:t> frequently can also be an MI technique. Here, the intention is to provide specific reinforcement (consistent with MI and CBT)</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141</a:t>
            </a:fld>
            <a:endParaRPr lang="en-US"/>
          </a:p>
        </p:txBody>
      </p:sp>
    </p:spTree>
    <p:extLst>
      <p:ext uri="{BB962C8B-B14F-4D97-AF65-F5344CB8AC3E}">
        <p14:creationId xmlns:p14="http://schemas.microsoft.com/office/powerpoint/2010/main" val="3355724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the ad campaign “what is your anti-drug” – but consider the “argument” against substances and how powerful the desire to use is</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143</a:t>
            </a:fld>
            <a:endParaRPr lang="en-US"/>
          </a:p>
        </p:txBody>
      </p:sp>
    </p:spTree>
    <p:extLst>
      <p:ext uri="{BB962C8B-B14F-4D97-AF65-F5344CB8AC3E}">
        <p14:creationId xmlns:p14="http://schemas.microsoft.com/office/powerpoint/2010/main" val="4231149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an exhaustive list; rather, note that</a:t>
            </a:r>
            <a:r>
              <a:rPr lang="en-US" baseline="0" dirty="0" smtClean="0"/>
              <a:t> the recommended treatment for side effects involves consulting with a doctor. If a client is requesting immediate relief, they may not be pleased to hear about the options. </a:t>
            </a:r>
          </a:p>
          <a:p>
            <a:endParaRPr lang="en-US" baseline="0" dirty="0" smtClean="0"/>
          </a:p>
          <a:p>
            <a:r>
              <a:rPr lang="en-US" baseline="0" dirty="0" smtClean="0"/>
              <a:t>Similarly, as you review this information with clients, consider what educational strategies can be used with a chart that may trigger strong feelings. </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146</a:t>
            </a:fld>
            <a:endParaRPr lang="en-US"/>
          </a:p>
        </p:txBody>
      </p:sp>
    </p:spTree>
    <p:extLst>
      <p:ext uri="{BB962C8B-B14F-4D97-AF65-F5344CB8AC3E}">
        <p14:creationId xmlns:p14="http://schemas.microsoft.com/office/powerpoint/2010/main" val="3968470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Deep breathing: Choose word that you associate</a:t>
            </a:r>
            <a:r>
              <a:rPr lang="en-US" baseline="0" dirty="0" smtClean="0"/>
              <a:t> with relaxation such as CALM, RELAX, or PEACEFUL</a:t>
            </a:r>
          </a:p>
          <a:p>
            <a:r>
              <a:rPr lang="en-US" baseline="0" dirty="0" smtClean="0"/>
              <a:t>Inhale through your nose and exhale slowly through your mouth. Take normal breaths, not deep ones</a:t>
            </a:r>
          </a:p>
          <a:p>
            <a:r>
              <a:rPr lang="en-US" baseline="0" dirty="0" smtClean="0"/>
              <a:t>While you exhale, say the relaxing word you have chosen. Say it very slowly, like this: “CAAAAAAAAAAAAAAALM” or “REEEEELAAAAAAX”</a:t>
            </a:r>
          </a:p>
          <a:p>
            <a:r>
              <a:rPr lang="en-US" baseline="0" dirty="0" smtClean="0"/>
              <a:t>Pause after exhaling before you take your next breath. If it’s not too distracting, count to four before inhaling each new breath</a:t>
            </a:r>
          </a:p>
          <a:p>
            <a:r>
              <a:rPr lang="en-US" baseline="0" dirty="0" smtClean="0"/>
              <a:t>Repeat 10-15 times</a:t>
            </a:r>
          </a:p>
          <a:p>
            <a:endParaRPr lang="en-US" baseline="0" dirty="0" smtClean="0"/>
          </a:p>
          <a:p>
            <a:r>
              <a:rPr lang="en-US" baseline="0" dirty="0" smtClean="0"/>
              <a:t>Progressive muscle relaxation: </a:t>
            </a:r>
          </a:p>
          <a:p>
            <a:pPr marL="174708" indent="-174708">
              <a:buFont typeface="Arial" panose="020B0604020202020204" pitchFamily="34" charset="0"/>
              <a:buChar char="•"/>
            </a:pPr>
            <a:r>
              <a:rPr lang="en-US" baseline="0" dirty="0" smtClean="0"/>
              <a:t>Neck rolls – drop your head to one side, gently roll it around in a wide circle. Repeat 3-5 times. Reverse and repeat.</a:t>
            </a:r>
          </a:p>
          <a:p>
            <a:pPr marL="174708" indent="-174708">
              <a:buFont typeface="Arial" panose="020B0604020202020204" pitchFamily="34" charset="0"/>
              <a:buChar char="•"/>
            </a:pPr>
            <a:r>
              <a:rPr lang="en-US" baseline="0" dirty="0" smtClean="0"/>
              <a:t>Shoulder shrugs – life both shoulders in a shrugging motion. Try to touch your ears with your shoulders. Let your shoulders drop down after each shrug. Repeat 3-5 times.</a:t>
            </a:r>
          </a:p>
          <a:p>
            <a:pPr marL="174708" indent="-174708">
              <a:buFont typeface="Arial" panose="020B0604020202020204" pitchFamily="34" charset="0"/>
              <a:buChar char="•"/>
            </a:pPr>
            <a:r>
              <a:rPr lang="en-US" baseline="0" dirty="0" smtClean="0"/>
              <a:t>Knee raises – reach down and grab your right knee with one or both hands. Pull your knee up toward your chest as close as comfortably possible. Hold your knee there for a few seconds before returning your foot to the floor. Repeat for left leg. Repeat entire sequence 3-5 times. </a:t>
            </a:r>
          </a:p>
          <a:p>
            <a:endParaRPr lang="en-US" baseline="0" dirty="0" smtClean="0"/>
          </a:p>
          <a:p>
            <a:r>
              <a:rPr lang="en-US" baseline="0" dirty="0" smtClean="0"/>
              <a:t>Mindfulness: </a:t>
            </a:r>
          </a:p>
          <a:p>
            <a:r>
              <a:rPr lang="en-US" baseline="0" dirty="0" smtClean="0"/>
              <a:t>Imagining a peaceful scene: choose a scene that you find peaceful, calm, and restful. Imagine as many details as possible. What do you see? What do you hear? What do you feel? What smells are present? Disregard any stressful thoughts and keep your attention on the peaceful scene. Allow at least 5 minutes </a:t>
            </a:r>
            <a:r>
              <a:rPr lang="en-US" baseline="0" smtClean="0"/>
              <a:t>for technique.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162</a:t>
            </a:fld>
            <a:endParaRPr lang="en-US"/>
          </a:p>
        </p:txBody>
      </p:sp>
    </p:spTree>
    <p:extLst>
      <p:ext uri="{BB962C8B-B14F-4D97-AF65-F5344CB8AC3E}">
        <p14:creationId xmlns:p14="http://schemas.microsoft.com/office/powerpoint/2010/main" val="1020864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“review homework</a:t>
            </a:r>
            <a:r>
              <a:rPr lang="en-US" baseline="0" dirty="0" smtClean="0"/>
              <a:t>” in this exercise, the client will use the homework assignment discussed on Day 1 training Module 2. </a:t>
            </a:r>
          </a:p>
          <a:p>
            <a:endParaRPr lang="en-US" baseline="0" dirty="0" smtClean="0"/>
          </a:p>
          <a:p>
            <a:r>
              <a:rPr lang="en-US" baseline="0" dirty="0" smtClean="0"/>
              <a:t>Do not follow recommended time limits during the exercise (too long). </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165</a:t>
            </a:fld>
            <a:endParaRPr lang="en-US"/>
          </a:p>
        </p:txBody>
      </p:sp>
    </p:spTree>
    <p:extLst>
      <p:ext uri="{BB962C8B-B14F-4D97-AF65-F5344CB8AC3E}">
        <p14:creationId xmlns:p14="http://schemas.microsoft.com/office/powerpoint/2010/main" val="4005135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1: Topic 1</a:t>
            </a:r>
          </a:p>
          <a:p>
            <a:r>
              <a:rPr lang="en-US" dirty="0" smtClean="0"/>
              <a:t>Day</a:t>
            </a:r>
            <a:r>
              <a:rPr lang="en-US" baseline="0" dirty="0" smtClean="0"/>
              <a:t> 2: Topic 2, 4, 10</a:t>
            </a:r>
          </a:p>
          <a:p>
            <a:r>
              <a:rPr lang="en-US" baseline="0" dirty="0" smtClean="0"/>
              <a:t>Day 3: Topic 3, 5, 6, 7, 8, 9</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167</a:t>
            </a:fld>
            <a:endParaRPr lang="en-US"/>
          </a:p>
        </p:txBody>
      </p:sp>
    </p:spTree>
    <p:extLst>
      <p:ext uri="{BB962C8B-B14F-4D97-AF65-F5344CB8AC3E}">
        <p14:creationId xmlns:p14="http://schemas.microsoft.com/office/powerpoint/2010/main" val="1594892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169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5921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smtClean="0"/>
              <a:t>Consider turning this slide into 10 separate slides? Each with a picture that corresponds to the topics being discussed (can include a summary of that topic or just a discussion of what that means with the audience)</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F0857C5A-8B7F-41B5-9135-F4DADD0336F5}" type="slidenum">
              <a:rPr lang="en-US" altLang="en-US">
                <a:latin typeface="Calibri" pitchFamily="34" charset="0"/>
              </a:rPr>
              <a:pPr fontAlgn="base">
                <a:spcBef>
                  <a:spcPct val="0"/>
                </a:spcBef>
                <a:spcAft>
                  <a:spcPct val="0"/>
                </a:spcAft>
              </a:pPr>
              <a:t>20</a:t>
            </a:fld>
            <a:endParaRPr lang="en-US" altLang="en-US">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1"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itchFamily="34" charset="0"/>
              </a:defRPr>
            </a:lvl1pPr>
            <a:lvl2pPr marL="757066" indent="-291179">
              <a:defRPr>
                <a:solidFill>
                  <a:schemeClr val="tx1"/>
                </a:solidFill>
                <a:latin typeface="Arial Narrow" pitchFamily="34" charset="0"/>
              </a:defRPr>
            </a:lvl2pPr>
            <a:lvl3pPr marL="1164717" indent="-232943">
              <a:defRPr>
                <a:solidFill>
                  <a:schemeClr val="tx1"/>
                </a:solidFill>
                <a:latin typeface="Arial Narrow" pitchFamily="34" charset="0"/>
              </a:defRPr>
            </a:lvl3pPr>
            <a:lvl4pPr marL="1630604" indent="-232943">
              <a:defRPr>
                <a:solidFill>
                  <a:schemeClr val="tx1"/>
                </a:solidFill>
                <a:latin typeface="Arial Narrow" pitchFamily="34" charset="0"/>
              </a:defRPr>
            </a:lvl4pPr>
            <a:lvl5pPr marL="2096491" indent="-232943">
              <a:defRPr>
                <a:solidFill>
                  <a:schemeClr val="tx1"/>
                </a:solidFill>
                <a:latin typeface="Arial Narrow" pitchFamily="34" charset="0"/>
              </a:defRPr>
            </a:lvl5pPr>
            <a:lvl6pPr marL="2562377" indent="-232943" fontAlgn="base">
              <a:spcBef>
                <a:spcPct val="0"/>
              </a:spcBef>
              <a:spcAft>
                <a:spcPct val="0"/>
              </a:spcAft>
              <a:defRPr>
                <a:solidFill>
                  <a:schemeClr val="tx1"/>
                </a:solidFill>
                <a:latin typeface="Arial Narrow" pitchFamily="34" charset="0"/>
              </a:defRPr>
            </a:lvl6pPr>
            <a:lvl7pPr marL="3028264" indent="-232943" fontAlgn="base">
              <a:spcBef>
                <a:spcPct val="0"/>
              </a:spcBef>
              <a:spcAft>
                <a:spcPct val="0"/>
              </a:spcAft>
              <a:defRPr>
                <a:solidFill>
                  <a:schemeClr val="tx1"/>
                </a:solidFill>
                <a:latin typeface="Arial Narrow" pitchFamily="34" charset="0"/>
              </a:defRPr>
            </a:lvl7pPr>
            <a:lvl8pPr marL="3494151" indent="-232943" fontAlgn="base">
              <a:spcBef>
                <a:spcPct val="0"/>
              </a:spcBef>
              <a:spcAft>
                <a:spcPct val="0"/>
              </a:spcAft>
              <a:defRPr>
                <a:solidFill>
                  <a:schemeClr val="tx1"/>
                </a:solidFill>
                <a:latin typeface="Arial Narrow" pitchFamily="34" charset="0"/>
              </a:defRPr>
            </a:lvl8pPr>
            <a:lvl9pPr marL="3960038" indent="-232943" fontAlgn="base">
              <a:spcBef>
                <a:spcPct val="0"/>
              </a:spcBef>
              <a:spcAft>
                <a:spcPct val="0"/>
              </a:spcAft>
              <a:defRPr>
                <a:solidFill>
                  <a:schemeClr val="tx1"/>
                </a:solidFill>
                <a:latin typeface="Arial Narrow" pitchFamily="34" charset="0"/>
              </a:defRPr>
            </a:lvl9pPr>
          </a:lstStyle>
          <a:p>
            <a:pPr fontAlgn="base">
              <a:spcBef>
                <a:spcPct val="0"/>
              </a:spcBef>
              <a:spcAft>
                <a:spcPct val="0"/>
              </a:spcAft>
            </a:pPr>
            <a:fld id="{969B44D9-86D8-4D9C-983D-4F5A0D36A103}" type="slidenum">
              <a:rPr lang="en-US" altLang="en-US">
                <a:latin typeface="Calibri" pitchFamily="34" charset="0"/>
              </a:rPr>
              <a:pPr fontAlgn="base">
                <a:spcBef>
                  <a:spcPct val="0"/>
                </a:spcBef>
                <a:spcAft>
                  <a:spcPct val="0"/>
                </a:spcAft>
              </a:pPr>
              <a:t>21</a:t>
            </a:fld>
            <a:endParaRPr lang="en-US" altLang="en-US">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always the client’s choice****</a:t>
            </a:r>
            <a:r>
              <a:rPr lang="en-US" baseline="0" dirty="0" smtClean="0"/>
              <a:t> IS IT? Would be important to consider instances in which it is not and what the implications are</a:t>
            </a:r>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25</a:t>
            </a:fld>
            <a:endParaRPr lang="en-US"/>
          </a:p>
        </p:txBody>
      </p:sp>
    </p:spTree>
    <p:extLst>
      <p:ext uri="{BB962C8B-B14F-4D97-AF65-F5344CB8AC3E}">
        <p14:creationId xmlns:p14="http://schemas.microsoft.com/office/powerpoint/2010/main" val="2325624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26</a:t>
            </a:fld>
            <a:endParaRPr lang="en-US"/>
          </a:p>
        </p:txBody>
      </p:sp>
    </p:spTree>
    <p:extLst>
      <p:ext uri="{BB962C8B-B14F-4D97-AF65-F5344CB8AC3E}">
        <p14:creationId xmlns:p14="http://schemas.microsoft.com/office/powerpoint/2010/main" val="232562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3AA327-7BC0-4706-897A-71BBA0F0FCAD}" type="slidenum">
              <a:rPr lang="en-US" smtClean="0"/>
              <a:pPr>
                <a:defRPr/>
              </a:pPr>
              <a:t>27</a:t>
            </a:fld>
            <a:endParaRPr lang="en-US"/>
          </a:p>
        </p:txBody>
      </p:sp>
    </p:spTree>
    <p:extLst>
      <p:ext uri="{BB962C8B-B14F-4D97-AF65-F5344CB8AC3E}">
        <p14:creationId xmlns:p14="http://schemas.microsoft.com/office/powerpoint/2010/main" val="2325624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horizon.png"/>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90"/>
            <a:ext cx="7772400" cy="1470025"/>
          </a:xfrm>
        </p:spPr>
        <p:txBody>
          <a:bodyPr/>
          <a:lstStyle>
            <a:lvl1pPr algn="ctr">
              <a:defRPr sz="3200"/>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511B4D31-F3D0-483D-90E8-93E4FB933984}" type="datetime1">
              <a:rPr lang="en-US" smtClean="0"/>
              <a:t>10/24/2018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5E2D6B-5389-4A0E-B03C-A9C0CAC40CF2}" type="slidenum">
              <a:rPr lang="en-US"/>
              <a:pPr>
                <a:defRPr/>
              </a:pPr>
              <a:t>‹#›</a:t>
            </a:fld>
            <a:endParaRPr lang="en-US"/>
          </a:p>
        </p:txBody>
      </p:sp>
    </p:spTree>
    <p:extLst>
      <p:ext uri="{BB962C8B-B14F-4D97-AF65-F5344CB8AC3E}">
        <p14:creationId xmlns:p14="http://schemas.microsoft.com/office/powerpoint/2010/main" val="3726183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2A8FE3-A809-4B8E-99DD-7953FAEDE049}" type="datetime1">
              <a:rPr lang="en-US" smtClean="0"/>
              <a:t>10/24/2018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F1F863-4658-4218-8CCC-694B857256C5}" type="slidenum">
              <a:rPr lang="en-US"/>
              <a:pPr>
                <a:defRPr/>
              </a:pPr>
              <a:t>‹#›</a:t>
            </a:fld>
            <a:endParaRPr lang="en-US"/>
          </a:p>
        </p:txBody>
      </p:sp>
    </p:spTree>
    <p:extLst>
      <p:ext uri="{BB962C8B-B14F-4D97-AF65-F5344CB8AC3E}">
        <p14:creationId xmlns:p14="http://schemas.microsoft.com/office/powerpoint/2010/main" val="2664966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B7D956-89CF-4C9A-9B0A-8DA1C71215D4}" type="datetime1">
              <a:rPr lang="en-US" smtClean="0"/>
              <a:t>10/24/2018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BC755F-6B2D-400A-9581-8D39364F79A8}" type="slidenum">
              <a:rPr lang="en-US"/>
              <a:pPr>
                <a:defRPr/>
              </a:pPr>
              <a:t>‹#›</a:t>
            </a:fld>
            <a:endParaRPr lang="en-US"/>
          </a:p>
        </p:txBody>
      </p:sp>
    </p:spTree>
    <p:extLst>
      <p:ext uri="{BB962C8B-B14F-4D97-AF65-F5344CB8AC3E}">
        <p14:creationId xmlns:p14="http://schemas.microsoft.com/office/powerpoint/2010/main" val="2200319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bg1"/>
              </a:buClr>
              <a:buSzPct val="10000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6138BDD7-BCE3-4EEE-897E-452FAF688739}" type="datetime1">
              <a:rPr lang="en-US" smtClean="0"/>
              <a:pPr/>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8C947-2B43-4374-B8F4-425B08D2A97A}" type="slidenum">
              <a:rPr lang="en-US" smtClean="0"/>
              <a:pPr/>
              <a:t>‹#›</a:t>
            </a:fld>
            <a:endParaRPr lang="en-US"/>
          </a:p>
        </p:txBody>
      </p:sp>
      <p:sp>
        <p:nvSpPr>
          <p:cNvPr id="7" name="Title 6"/>
          <p:cNvSpPr>
            <a:spLocks noGrp="1"/>
          </p:cNvSpPr>
          <p:nvPr>
            <p:ph type="title"/>
          </p:nvPr>
        </p:nvSpPr>
        <p:spPr/>
        <p:txBody>
          <a:bodyPr rtlCol="0"/>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1746116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gradFill flip="none" rotWithShape="1">
          <a:gsLst>
            <a:gs pos="50000">
              <a:srgbClr val="703B96">
                <a:lumMod val="10000"/>
              </a:srgbClr>
            </a:gs>
            <a:gs pos="100000">
              <a:srgbClr val="944BCA">
                <a:lumMod val="52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7924800" cy="1143000"/>
          </a:xfrm>
        </p:spPr>
        <p:txBody>
          <a:bodyPr/>
          <a:lstStyle/>
          <a:p>
            <a:r>
              <a:rPr lang="en-US"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lvl1pPr>
              <a:defRPr sz="2400">
                <a:latin typeface="Calibri" panose="020F0502020204030204" pitchFamily="34" charset="0"/>
              </a:defRPr>
            </a:lvl1pPr>
            <a:lvl2pPr>
              <a:defRPr sz="24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400">
                <a:solidFill>
                  <a:schemeClr val="tx1"/>
                </a:solidFill>
                <a:latin typeface="Calibri" panose="020F0502020204030204" pitchFamily="34" charset="0"/>
              </a:defRPr>
            </a:lvl4pPr>
            <a:lvl5pPr>
              <a:defRPr sz="2400">
                <a:solidFill>
                  <a:schemeClr val="tx1"/>
                </a:solidFill>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3"/>
          <p:cNvSpPr>
            <a:spLocks noGrp="1"/>
          </p:cNvSpPr>
          <p:nvPr>
            <p:ph type="dt" sz="half" idx="14"/>
          </p:nvPr>
        </p:nvSpPr>
        <p:spPr/>
        <p:txBody>
          <a:bodyPr/>
          <a:lstStyle>
            <a:lvl1pPr>
              <a:defRPr/>
            </a:lvl1pPr>
          </a:lstStyle>
          <a:p>
            <a:pPr>
              <a:defRPr/>
            </a:pPr>
            <a:fld id="{2DC736BE-CCAB-43F2-951D-01F49CB741DA}" type="datetime1">
              <a:rPr lang="en-US" smtClean="0"/>
              <a:t>10/24/2018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916B351B-9155-4478-A843-9D12552254ED}" type="slidenum">
              <a:rPr lang="en-US"/>
              <a:pPr>
                <a:defRPr/>
              </a:pPr>
              <a:t>‹#›</a:t>
            </a:fld>
            <a:endParaRPr lang="en-US"/>
          </a:p>
        </p:txBody>
      </p:sp>
    </p:spTree>
    <p:extLst>
      <p:ext uri="{BB962C8B-B14F-4D97-AF65-F5344CB8AC3E}">
        <p14:creationId xmlns:p14="http://schemas.microsoft.com/office/powerpoint/2010/main" val="27580557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3" y="4962526"/>
            <a:ext cx="7885113" cy="1362074"/>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3" y="3462339"/>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3D2E0D8-F091-40A6-889A-8315F9F9CE28}" type="datetime1">
              <a:rPr lang="en-US" smtClean="0"/>
              <a:t>10/24/2018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1734D-70CC-4BB3-B384-D0072A22E19A}" type="slidenum">
              <a:rPr lang="en-US"/>
              <a:pPr>
                <a:defRPr/>
              </a:pPr>
              <a:t>‹#›</a:t>
            </a:fld>
            <a:endParaRPr lang="en-US"/>
          </a:p>
        </p:txBody>
      </p:sp>
    </p:spTree>
    <p:extLst>
      <p:ext uri="{BB962C8B-B14F-4D97-AF65-F5344CB8AC3E}">
        <p14:creationId xmlns:p14="http://schemas.microsoft.com/office/powerpoint/2010/main" val="3584329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9"/>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5"/>
          </p:nvPr>
        </p:nvSpPr>
        <p:spPr/>
        <p:txBody>
          <a:bodyPr/>
          <a:lstStyle>
            <a:lvl1pPr>
              <a:defRPr/>
            </a:lvl1pPr>
          </a:lstStyle>
          <a:p>
            <a:pPr>
              <a:defRPr/>
            </a:pPr>
            <a:fld id="{C7B19B4C-40BA-42B0-A969-B0DD2E7C36C1}" type="datetime1">
              <a:rPr lang="en-US" smtClean="0"/>
              <a:t>10/24/2018</a:t>
            </a:fld>
            <a:endParaRPr lang="en-US"/>
          </a:p>
        </p:txBody>
      </p:sp>
      <p:sp>
        <p:nvSpPr>
          <p:cNvPr id="6" name="Footer Placeholder 5"/>
          <p:cNvSpPr>
            <a:spLocks noGrp="1"/>
          </p:cNvSpPr>
          <p:nvPr>
            <p:ph type="ftr" sz="quarter" idx="16"/>
          </p:nvPr>
        </p:nvSpPr>
        <p:spPr/>
        <p:txBody>
          <a:bodyPr/>
          <a:lstStyle>
            <a:lvl1pPr>
              <a:defRPr/>
            </a:lvl1pPr>
          </a:lstStyle>
          <a:p>
            <a:pPr>
              <a:defRPr/>
            </a:pPr>
            <a:endParaRPr lang="en-US"/>
          </a:p>
        </p:txBody>
      </p:sp>
      <p:sp>
        <p:nvSpPr>
          <p:cNvPr id="7" name="Slide Number Placeholder 6"/>
          <p:cNvSpPr>
            <a:spLocks noGrp="1"/>
          </p:cNvSpPr>
          <p:nvPr>
            <p:ph type="sldNum" sz="quarter" idx="17"/>
          </p:nvPr>
        </p:nvSpPr>
        <p:spPr/>
        <p:txBody>
          <a:bodyPr/>
          <a:lstStyle>
            <a:lvl1pPr>
              <a:defRPr/>
            </a:lvl1pPr>
          </a:lstStyle>
          <a:p>
            <a:pPr>
              <a:defRPr/>
            </a:pPr>
            <a:fld id="{9C6B3279-1FEE-4CF1-9074-407D38670DB0}" type="slidenum">
              <a:rPr lang="en-US"/>
              <a:pPr>
                <a:defRPr/>
              </a:pPr>
              <a:t>‹#›</a:t>
            </a:fld>
            <a:endParaRPr lang="en-US"/>
          </a:p>
        </p:txBody>
      </p:sp>
    </p:spTree>
    <p:extLst>
      <p:ext uri="{BB962C8B-B14F-4D97-AF65-F5344CB8AC3E}">
        <p14:creationId xmlns:p14="http://schemas.microsoft.com/office/powerpoint/2010/main" val="2210336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9"/>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200"/>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5"/>
          </p:nvPr>
        </p:nvSpPr>
        <p:spPr/>
        <p:txBody>
          <a:bodyPr/>
          <a:lstStyle>
            <a:lvl1pPr>
              <a:defRPr/>
            </a:lvl1pPr>
          </a:lstStyle>
          <a:p>
            <a:pPr>
              <a:defRPr/>
            </a:pPr>
            <a:fld id="{CD7E7BEB-0859-4D2E-806D-08DBAE20F643}" type="datetime1">
              <a:rPr lang="en-US" smtClean="0"/>
              <a:t>10/24/2018</a:t>
            </a:fld>
            <a:endParaRPr lang="en-US"/>
          </a:p>
        </p:txBody>
      </p:sp>
      <p:sp>
        <p:nvSpPr>
          <p:cNvPr id="8" name="Footer Placeholder 7"/>
          <p:cNvSpPr>
            <a:spLocks noGrp="1"/>
          </p:cNvSpPr>
          <p:nvPr>
            <p:ph type="ftr" sz="quarter" idx="16"/>
          </p:nvPr>
        </p:nvSpPr>
        <p:spPr/>
        <p:txBody>
          <a:bodyPr/>
          <a:lstStyle>
            <a:lvl1pPr>
              <a:defRPr/>
            </a:lvl1pPr>
          </a:lstStyle>
          <a:p>
            <a:pPr>
              <a:defRPr/>
            </a:pPr>
            <a:endParaRPr lang="en-US"/>
          </a:p>
        </p:txBody>
      </p:sp>
      <p:sp>
        <p:nvSpPr>
          <p:cNvPr id="9" name="Slide Number Placeholder 8"/>
          <p:cNvSpPr>
            <a:spLocks noGrp="1"/>
          </p:cNvSpPr>
          <p:nvPr>
            <p:ph type="sldNum" sz="quarter" idx="17"/>
          </p:nvPr>
        </p:nvSpPr>
        <p:spPr/>
        <p:txBody>
          <a:bodyPr/>
          <a:lstStyle>
            <a:lvl1pPr>
              <a:defRPr/>
            </a:lvl1pPr>
          </a:lstStyle>
          <a:p>
            <a:pPr>
              <a:defRPr/>
            </a:pPr>
            <a:fld id="{01B493CB-CD3D-4444-98AE-4CE5139B1CCF}" type="slidenum">
              <a:rPr lang="en-US"/>
              <a:pPr>
                <a:defRPr/>
              </a:pPr>
              <a:t>‹#›</a:t>
            </a:fld>
            <a:endParaRPr lang="en-US"/>
          </a:p>
        </p:txBody>
      </p:sp>
    </p:spTree>
    <p:extLst>
      <p:ext uri="{BB962C8B-B14F-4D97-AF65-F5344CB8AC3E}">
        <p14:creationId xmlns:p14="http://schemas.microsoft.com/office/powerpoint/2010/main" val="3433089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C5CEEF96-6759-4FB8-B5AC-729C9E66180F}" type="datetime1">
              <a:rPr lang="en-US" smtClean="0"/>
              <a:t>10/24/2018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A30AA4A5-4D7A-4847-A2C2-F01099CB9B5C}" type="slidenum">
              <a:rPr lang="en-US"/>
              <a:pPr>
                <a:defRPr/>
              </a:pPr>
              <a:t>‹#›</a:t>
            </a:fld>
            <a:endParaRPr lang="en-US"/>
          </a:p>
        </p:txBody>
      </p:sp>
    </p:spTree>
    <p:extLst>
      <p:ext uri="{BB962C8B-B14F-4D97-AF65-F5344CB8AC3E}">
        <p14:creationId xmlns:p14="http://schemas.microsoft.com/office/powerpoint/2010/main" val="4245827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E33ACF2-75BB-4796-A900-167D7F6D36AF}" type="datetime1">
              <a:rPr lang="en-US" smtClean="0"/>
              <a:t>10/24/2018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0B5FCC0-CBDE-4E60-AD9D-03AD52F1189C}" type="slidenum">
              <a:rPr lang="en-US"/>
              <a:pPr>
                <a:defRPr/>
              </a:pPr>
              <a:t>‹#›</a:t>
            </a:fld>
            <a:endParaRPr lang="en-US"/>
          </a:p>
        </p:txBody>
      </p:sp>
    </p:spTree>
    <p:extLst>
      <p:ext uri="{BB962C8B-B14F-4D97-AF65-F5344CB8AC3E}">
        <p14:creationId xmlns:p14="http://schemas.microsoft.com/office/powerpoint/2010/main" val="399976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10"/>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4"/>
          </p:nvPr>
        </p:nvSpPr>
        <p:spPr/>
        <p:txBody>
          <a:bodyPr/>
          <a:lstStyle>
            <a:lvl1pPr>
              <a:defRPr/>
            </a:lvl1pPr>
          </a:lstStyle>
          <a:p>
            <a:pPr>
              <a:defRPr/>
            </a:pPr>
            <a:fld id="{F45328D2-3B71-4CAE-B348-B95E03EC9ECA}" type="datetime1">
              <a:rPr lang="en-US" smtClean="0"/>
              <a:t>10/24/2018</a:t>
            </a:fld>
            <a:endParaRPr lang="en-US"/>
          </a:p>
        </p:txBody>
      </p:sp>
      <p:sp>
        <p:nvSpPr>
          <p:cNvPr id="6" name="Footer Placeholder 5"/>
          <p:cNvSpPr>
            <a:spLocks noGrp="1"/>
          </p:cNvSpPr>
          <p:nvPr>
            <p:ph type="ftr" sz="quarter" idx="15"/>
          </p:nvPr>
        </p:nvSpPr>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02D1AC6B-3319-4C60-9C8A-82102BB4516F}" type="slidenum">
              <a:rPr lang="en-US"/>
              <a:pPr>
                <a:defRPr/>
              </a:pPr>
              <a:t>‹#›</a:t>
            </a:fld>
            <a:endParaRPr lang="en-US"/>
          </a:p>
        </p:txBody>
      </p:sp>
    </p:spTree>
    <p:extLst>
      <p:ext uri="{BB962C8B-B14F-4D97-AF65-F5344CB8AC3E}">
        <p14:creationId xmlns:p14="http://schemas.microsoft.com/office/powerpoint/2010/main" val="99096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7" descr="horiz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600" y="2547890"/>
            <a:ext cx="2971800" cy="2405110"/>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ED9DA4E3-5C9E-4D67-9170-E645AFBE6C88}" type="datetime1">
              <a:rPr lang="en-US" smtClean="0"/>
              <a:t>10/24/2018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BB2A1030-23A5-412A-A2E3-5A604F29FC19}" type="slidenum">
              <a:rPr lang="en-US"/>
              <a:pPr>
                <a:defRPr/>
              </a:pPr>
              <a:t>‹#›</a:t>
            </a:fld>
            <a:endParaRPr lang="en-US"/>
          </a:p>
        </p:txBody>
      </p:sp>
    </p:spTree>
    <p:extLst>
      <p:ext uri="{BB962C8B-B14F-4D97-AF65-F5344CB8AC3E}">
        <p14:creationId xmlns:p14="http://schemas.microsoft.com/office/powerpoint/2010/main" val="3360287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703B96">
                <a:lumMod val="10000"/>
              </a:srgbClr>
            </a:gs>
            <a:gs pos="100000">
              <a:srgbClr val="944BCA">
                <a:lumMod val="52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smtClean="0">
                <a:solidFill>
                  <a:schemeClr val="tx1"/>
                </a:solidFill>
                <a:latin typeface="+mn-lt"/>
                <a:cs typeface="+mn-cs"/>
              </a:defRPr>
            </a:lvl1pPr>
          </a:lstStyle>
          <a:p>
            <a:pPr>
              <a:defRPr/>
            </a:pPr>
            <a:fld id="{68A53B38-93DD-40D4-9AA4-EC9F6F311F6F}" type="datetime1">
              <a:rPr lang="en-US" smtClean="0"/>
              <a:t>10/24/2018</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a:solidFill>
                  <a:schemeClr val="tx1"/>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400" baseline="0" smtClean="0">
                <a:solidFill>
                  <a:schemeClr val="tx1"/>
                </a:solidFill>
                <a:latin typeface="Calibri" panose="020F0502020204030204" pitchFamily="34" charset="0"/>
                <a:cs typeface="+mn-cs"/>
              </a:defRPr>
            </a:lvl1pPr>
          </a:lstStyle>
          <a:p>
            <a:pPr>
              <a:defRPr/>
            </a:pPr>
            <a:fld id="{B1A01282-12E3-46EF-8D8E-91029706431C}"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hf hdr="0" ftr="0" dt="0"/>
  <p:txStyles>
    <p:titleStyle>
      <a:lvl1pPr algn="l" rtl="0" eaLnBrk="1" fontAlgn="base" hangingPunct="1">
        <a:spcBef>
          <a:spcPct val="0"/>
        </a:spcBef>
        <a:spcAft>
          <a:spcPct val="0"/>
        </a:spcAft>
        <a:defRPr sz="3000" kern="1200" cap="all" spc="50">
          <a:solidFill>
            <a:srgbClr val="81C02B"/>
          </a:solidFill>
          <a:latin typeface="Calibri" panose="020F0502020204030204" pitchFamily="34" charset="0"/>
          <a:ea typeface="+mj-ea"/>
          <a:cs typeface="+mj-cs"/>
        </a:defRPr>
      </a:lvl1pPr>
      <a:lvl2pPr algn="l" rtl="0" eaLnBrk="1" fontAlgn="base" hangingPunct="1">
        <a:spcBef>
          <a:spcPct val="0"/>
        </a:spcBef>
        <a:spcAft>
          <a:spcPct val="0"/>
        </a:spcAft>
        <a:defRPr sz="3000">
          <a:solidFill>
            <a:srgbClr val="FFFFFF"/>
          </a:solidFill>
          <a:latin typeface="Calibri" pitchFamily="34" charset="0"/>
        </a:defRPr>
      </a:lvl2pPr>
      <a:lvl3pPr algn="l" rtl="0" eaLnBrk="1" fontAlgn="base" hangingPunct="1">
        <a:spcBef>
          <a:spcPct val="0"/>
        </a:spcBef>
        <a:spcAft>
          <a:spcPct val="0"/>
        </a:spcAft>
        <a:defRPr sz="3000">
          <a:solidFill>
            <a:srgbClr val="FFFFFF"/>
          </a:solidFill>
          <a:latin typeface="Calibri" pitchFamily="34" charset="0"/>
        </a:defRPr>
      </a:lvl3pPr>
      <a:lvl4pPr algn="l" rtl="0" eaLnBrk="1" fontAlgn="base" hangingPunct="1">
        <a:spcBef>
          <a:spcPct val="0"/>
        </a:spcBef>
        <a:spcAft>
          <a:spcPct val="0"/>
        </a:spcAft>
        <a:defRPr sz="3000">
          <a:solidFill>
            <a:srgbClr val="FFFFFF"/>
          </a:solidFill>
          <a:latin typeface="Calibri" pitchFamily="34" charset="0"/>
        </a:defRPr>
      </a:lvl4pPr>
      <a:lvl5pPr algn="l" rtl="0" eaLnBrk="1" fontAlgn="base" hangingPunct="1">
        <a:spcBef>
          <a:spcPct val="0"/>
        </a:spcBef>
        <a:spcAft>
          <a:spcPct val="0"/>
        </a:spcAft>
        <a:defRPr sz="3000">
          <a:solidFill>
            <a:srgbClr val="FFFFFF"/>
          </a:solidFill>
          <a:latin typeface="Calibri"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1" fontAlgn="base" hangingPunct="1">
        <a:spcBef>
          <a:spcPct val="20000"/>
        </a:spcBef>
        <a:spcAft>
          <a:spcPts val="600"/>
        </a:spcAft>
        <a:buClr>
          <a:schemeClr val="tx2"/>
        </a:buClr>
        <a:buFont typeface="Arial" charset="0"/>
        <a:buChar char="•"/>
        <a:defRPr sz="2400" kern="1200" spc="30">
          <a:solidFill>
            <a:srgbClr val="FFFFFF"/>
          </a:solidFill>
          <a:latin typeface="Calibri" panose="020F0502020204030204" pitchFamily="34" charset="0"/>
          <a:ea typeface="+mn-ea"/>
          <a:cs typeface="+mn-cs"/>
        </a:defRPr>
      </a:lvl1pPr>
      <a:lvl2pPr marL="742950" indent="-285750" algn="l" rtl="0" eaLnBrk="1" fontAlgn="base" hangingPunct="1">
        <a:spcBef>
          <a:spcPct val="20000"/>
        </a:spcBef>
        <a:spcAft>
          <a:spcPts val="600"/>
        </a:spcAft>
        <a:buClr>
          <a:schemeClr val="tx2"/>
        </a:buClr>
        <a:buFont typeface="Arial" charset="0"/>
        <a:buChar char="•"/>
        <a:defRPr sz="2000" kern="1200" spc="30">
          <a:solidFill>
            <a:srgbClr val="B8D989"/>
          </a:solidFill>
          <a:latin typeface="Calibri" panose="020F0502020204030204" pitchFamily="34" charset="0"/>
          <a:ea typeface="+mn-ea"/>
          <a:cs typeface="+mn-cs"/>
        </a:defRPr>
      </a:lvl2pPr>
      <a:lvl3pPr marL="1143000" indent="-228600" algn="l" rtl="0" eaLnBrk="1" fontAlgn="base" hangingPunct="1">
        <a:spcBef>
          <a:spcPct val="20000"/>
        </a:spcBef>
        <a:spcAft>
          <a:spcPts val="600"/>
        </a:spcAft>
        <a:buClr>
          <a:schemeClr val="tx2"/>
        </a:buClr>
        <a:buFont typeface="Arial" charset="0"/>
        <a:buChar char="•"/>
        <a:defRPr sz="2000" kern="1200" spc="30">
          <a:solidFill>
            <a:srgbClr val="B8D989"/>
          </a:solidFill>
          <a:latin typeface="Calibri" panose="020F0502020204030204" pitchFamily="34" charset="0"/>
          <a:ea typeface="+mn-ea"/>
          <a:cs typeface="+mn-cs"/>
        </a:defRPr>
      </a:lvl3pPr>
      <a:lvl4pPr marL="1600200" indent="-228600" algn="l" rtl="0" eaLnBrk="1" fontAlgn="base" hangingPunct="1">
        <a:spcBef>
          <a:spcPct val="20000"/>
        </a:spcBef>
        <a:spcAft>
          <a:spcPts val="600"/>
        </a:spcAft>
        <a:buClr>
          <a:schemeClr val="tx2"/>
        </a:buClr>
        <a:buFont typeface="Arial" charset="0"/>
        <a:buChar char="•"/>
        <a:defRPr sz="2000" kern="1200" spc="30">
          <a:solidFill>
            <a:srgbClr val="B8D989"/>
          </a:solidFill>
          <a:latin typeface="Calibri" panose="020F0502020204030204" pitchFamily="34" charset="0"/>
          <a:ea typeface="+mn-ea"/>
          <a:cs typeface="+mn-cs"/>
        </a:defRPr>
      </a:lvl4pPr>
      <a:lvl5pPr marL="2057400" indent="-228600" algn="l" rtl="0" eaLnBrk="1" fontAlgn="base" hangingPunct="1">
        <a:spcBef>
          <a:spcPct val="20000"/>
        </a:spcBef>
        <a:spcAft>
          <a:spcPts val="600"/>
        </a:spcAft>
        <a:buClr>
          <a:schemeClr val="tx2"/>
        </a:buClr>
        <a:buFont typeface="Arial" charset="0"/>
        <a:buChar char="•"/>
        <a:defRPr sz="2000" kern="1200" spc="30">
          <a:solidFill>
            <a:srgbClr val="B8D989"/>
          </a:solidFill>
          <a:latin typeface="Calibri" panose="020F0502020204030204" pitchFamily="34" charset="0"/>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jpeg"/><Relationship Id="rId4" Type="http://schemas.openxmlformats.org/officeDocument/2006/relationships/image" Target="../media/image3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9.jpeg"/><Relationship Id="rId7" Type="http://schemas.openxmlformats.org/officeDocument/2006/relationships/diagramQuickStyle" Target="../diagrams/quickStyle3.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0.jpeg"/><Relationship Id="rId9" Type="http://schemas.microsoft.com/office/2007/relationships/diagramDrawing" Target="../diagrams/drawing3.xml"/></Relationships>
</file>

<file path=ppt/slides/_rels/slide1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2.jpeg"/><Relationship Id="rId7" Type="http://schemas.openxmlformats.org/officeDocument/2006/relationships/diagramColors" Target="../diagrams/colors4.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2.jpeg"/><Relationship Id="rId7" Type="http://schemas.openxmlformats.org/officeDocument/2006/relationships/diagramColors" Target="../diagrams/colors5.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8.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03238"/>
            <a:ext cx="9144000" cy="2163762"/>
          </a:xfrm>
        </p:spPr>
        <p:txBody>
          <a:bodyPr/>
          <a:lstStyle/>
          <a:p>
            <a:pPr algn="ctr" fontAlgn="auto">
              <a:spcAft>
                <a:spcPts val="0"/>
              </a:spcAft>
              <a:defRPr/>
            </a:pPr>
            <a:r>
              <a:rPr lang="en-US" sz="3600" dirty="0"/>
              <a:t>Building Hope in Recovery: </a:t>
            </a:r>
            <a:r>
              <a:rPr lang="en-US" sz="3200" dirty="0"/>
              <a:t>Implementation of Illness Management and Recovery for Co-Occurring Disorders</a:t>
            </a:r>
            <a:endParaRPr lang="en-US" sz="3600" dirty="0"/>
          </a:p>
        </p:txBody>
      </p:sp>
      <p:sp>
        <p:nvSpPr>
          <p:cNvPr id="2" name="Subtitle 1"/>
          <p:cNvSpPr>
            <a:spLocks noGrp="1"/>
          </p:cNvSpPr>
          <p:nvPr>
            <p:ph sz="quarter" idx="13"/>
          </p:nvPr>
        </p:nvSpPr>
        <p:spPr>
          <a:xfrm>
            <a:off x="609600" y="3276600"/>
            <a:ext cx="7924800" cy="2438400"/>
          </a:xfrm>
        </p:spPr>
        <p:txBody>
          <a:bodyPr/>
          <a:lstStyle/>
          <a:p>
            <a:pPr marL="0" indent="0" algn="ctr" fontAlgn="auto">
              <a:buFont typeface="Arial" pitchFamily="34" charset="0"/>
              <a:buNone/>
              <a:defRPr/>
            </a:pPr>
            <a:r>
              <a:rPr lang="en-US" altLang="en-US" sz="3500" dirty="0" smtClean="0">
                <a:solidFill>
                  <a:srgbClr val="FFFFFF"/>
                </a:solidFill>
              </a:rPr>
              <a:t>Andrew Kurtz, LMFT</a:t>
            </a:r>
            <a:endParaRPr lang="en-US" altLang="en-US" sz="3500" dirty="0">
              <a:solidFill>
                <a:srgbClr val="FFFFFF"/>
              </a:solidFill>
            </a:endParaRPr>
          </a:p>
          <a:p>
            <a:pPr marL="0" indent="0" algn="ctr" fontAlgn="auto">
              <a:buFont typeface="Arial" pitchFamily="34" charset="0"/>
              <a:buNone/>
              <a:defRPr/>
            </a:pPr>
            <a:r>
              <a:rPr lang="en-US" altLang="en-US" sz="1800" dirty="0"/>
              <a:t>Pacific Southwest Addiction Technology Transfer Center</a:t>
            </a:r>
          </a:p>
          <a:p>
            <a:pPr marL="0" indent="0" algn="ctr" fontAlgn="auto">
              <a:buFont typeface="Arial" pitchFamily="34" charset="0"/>
              <a:buNone/>
              <a:defRPr/>
            </a:pPr>
            <a:r>
              <a:rPr lang="en-US" altLang="en-US" sz="1800" dirty="0"/>
              <a:t>UCLA Integrated Substance Abuse Programs</a:t>
            </a:r>
          </a:p>
          <a:p>
            <a:pPr marL="0" indent="0" algn="ctr" fontAlgn="auto">
              <a:buFont typeface="Arial" pitchFamily="34" charset="0"/>
              <a:buNone/>
              <a:defRPr/>
            </a:pPr>
            <a:r>
              <a:rPr lang="en-US" altLang="en-US" sz="1800" dirty="0"/>
              <a:t>UCLA David Geffen School of Medicine, Dept. of Psychiatry</a:t>
            </a:r>
          </a:p>
          <a:p>
            <a:pPr marL="0" indent="0" fontAlgn="auto">
              <a:buFont typeface="Arial" pitchFamily="34" charset="0"/>
              <a:buNone/>
              <a:defRPr/>
            </a:pPr>
            <a:endParaRPr lang="en-US" dirty="0"/>
          </a:p>
        </p:txBody>
      </p:sp>
      <p:sp>
        <p:nvSpPr>
          <p:cNvPr id="13316" name="WordArt 26"/>
          <p:cNvSpPr>
            <a:spLocks noChangeAspect="1" noChangeArrowheads="1" noChangeShapeType="1" noTextEdit="1"/>
          </p:cNvSpPr>
          <p:nvPr/>
        </p:nvSpPr>
        <p:spPr bwMode="auto">
          <a:xfrm>
            <a:off x="7824787" y="5889625"/>
            <a:ext cx="1014413" cy="320675"/>
          </a:xfrm>
          <a:prstGeom prst="rect">
            <a:avLst/>
          </a:prstGeom>
        </p:spPr>
        <p:txBody>
          <a:bodyPr wrap="none" fromWordArt="1">
            <a:prstTxWarp prst="textPlain">
              <a:avLst>
                <a:gd name="adj" fmla="val 50000"/>
              </a:avLst>
            </a:prstTxWarp>
          </a:bodyPr>
          <a:lstStyle/>
          <a:p>
            <a:r>
              <a:rPr lang="en-US" sz="3600" i="1" kern="10" dirty="0">
                <a:ln w="9525">
                  <a:solidFill>
                    <a:srgbClr val="C5C5FF"/>
                  </a:solidFill>
                  <a:round/>
                  <a:headEnd/>
                  <a:tailEnd/>
                </a:ln>
                <a:latin typeface="Trebuchet MS"/>
              </a:rPr>
              <a:t>UCLA</a:t>
            </a:r>
          </a:p>
        </p:txBody>
      </p:sp>
      <p:pic>
        <p:nvPicPr>
          <p:cNvPr id="13317" name="Picture 27"/>
          <p:cNvPicPr>
            <a:picLocks noChangeAspect="1" noChangeArrowheads="1"/>
          </p:cNvPicPr>
          <p:nvPr/>
        </p:nvPicPr>
        <p:blipFill>
          <a:blip r:embed="rId2">
            <a:extLst>
              <a:ext uri="{28A0092B-C50C-407E-A947-70E740481C1C}">
                <a14:useLocalDpi xmlns:a14="http://schemas.microsoft.com/office/drawing/2010/main" val="0"/>
              </a:ext>
            </a:extLst>
          </a:blip>
          <a:srcRect b="20320"/>
          <a:stretch>
            <a:fillRect/>
          </a:stretch>
        </p:blipFill>
        <p:spPr bwMode="auto">
          <a:xfrm>
            <a:off x="304800" y="5775325"/>
            <a:ext cx="14176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74638"/>
            <a:ext cx="7924800" cy="1143000"/>
          </a:xfrm>
        </p:spPr>
        <p:txBody>
          <a:bodyPr/>
          <a:lstStyle/>
          <a:p>
            <a:pPr fontAlgn="auto">
              <a:spcAft>
                <a:spcPts val="0"/>
              </a:spcAft>
              <a:defRPr/>
            </a:pPr>
            <a:r>
              <a:rPr lang="en-US" dirty="0" smtClean="0"/>
              <a:t>Co-occurring disorders and offenders</a:t>
            </a:r>
            <a:endParaRPr lang="en-US" dirty="0"/>
          </a:p>
        </p:txBody>
      </p:sp>
      <p:sp>
        <p:nvSpPr>
          <p:cNvPr id="7" name="Content Placeholder 6"/>
          <p:cNvSpPr>
            <a:spLocks noGrp="1"/>
          </p:cNvSpPr>
          <p:nvPr>
            <p:ph sz="quarter" idx="13"/>
          </p:nvPr>
        </p:nvSpPr>
        <p:spPr>
          <a:xfrm>
            <a:off x="609600" y="1600200"/>
            <a:ext cx="7924800" cy="4572000"/>
          </a:xfrm>
        </p:spPr>
        <p:txBody>
          <a:bodyPr/>
          <a:lstStyle/>
          <a:p>
            <a:pPr fontAlgn="auto">
              <a:buFont typeface="Arial" pitchFamily="34" charset="0"/>
              <a:buChar char="•"/>
              <a:defRPr/>
            </a:pPr>
            <a:r>
              <a:rPr lang="en-US" dirty="0" smtClean="0"/>
              <a:t>Recognizes the high need to address co-occurring disorders in an offender population</a:t>
            </a:r>
          </a:p>
          <a:p>
            <a:pPr fontAlgn="auto">
              <a:buFont typeface="Arial" pitchFamily="34" charset="0"/>
              <a:buChar char="•"/>
              <a:defRPr/>
            </a:pPr>
            <a:r>
              <a:rPr lang="en-US" dirty="0" smtClean="0"/>
              <a:t>The criminal justice system is the primary service delivery system for many adults with substance use, mental health, and other health service needs (Taxman et al, 2007)</a:t>
            </a:r>
          </a:p>
          <a:p>
            <a:pPr fontAlgn="auto">
              <a:buFont typeface="Arial" pitchFamily="34" charset="0"/>
              <a:buChar char="•"/>
              <a:defRPr/>
            </a:pPr>
            <a:r>
              <a:rPr lang="en-US" dirty="0" smtClean="0"/>
              <a:t>1 in 99 adults in the US is imprisoned (</a:t>
            </a:r>
            <a:r>
              <a:rPr lang="en-US" dirty="0" err="1" smtClean="0"/>
              <a:t>Balyakina</a:t>
            </a:r>
            <a:r>
              <a:rPr lang="en-US" dirty="0" smtClean="0"/>
              <a:t>, Ellison, Sarai, 2014)</a:t>
            </a:r>
          </a:p>
          <a:p>
            <a:pPr fontAlgn="auto">
              <a:buFont typeface="Arial" pitchFamily="34" charset="0"/>
              <a:buChar char="•"/>
              <a:defRPr/>
            </a:pPr>
            <a:r>
              <a:rPr lang="en-US" dirty="0" smtClean="0"/>
              <a:t>Linking individuals to community resources is critical for re-integration (President’s New Freedom Commission on Mental Health, 2003)</a:t>
            </a: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mental illness</a:t>
            </a:r>
            <a:endParaRPr lang="en-US" dirty="0"/>
          </a:p>
        </p:txBody>
      </p:sp>
      <p:sp>
        <p:nvSpPr>
          <p:cNvPr id="3" name="Content Placeholder 2"/>
          <p:cNvSpPr>
            <a:spLocks noGrp="1"/>
          </p:cNvSpPr>
          <p:nvPr>
            <p:ph sz="quarter" idx="13"/>
          </p:nvPr>
        </p:nvSpPr>
        <p:spPr/>
        <p:txBody>
          <a:bodyPr/>
          <a:lstStyle/>
          <a:p>
            <a:r>
              <a:rPr lang="en-US" dirty="0" smtClean="0"/>
              <a:t>People are empowered by knowledge</a:t>
            </a:r>
          </a:p>
          <a:p>
            <a:r>
              <a:rPr lang="en-US" dirty="0" smtClean="0"/>
              <a:t>The more a client understands about mental illness, the better equipped they are to speak for themselves and take an active role in treatment and recovery</a:t>
            </a:r>
          </a:p>
          <a:p>
            <a:r>
              <a:rPr lang="en-US" dirty="0" smtClean="0"/>
              <a:t>Review common questions about mental illness</a:t>
            </a:r>
          </a:p>
          <a:p>
            <a:r>
              <a:rPr lang="en-US" dirty="0" smtClean="0"/>
              <a:t>Create a dialogue about experiences with mental illness</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100</a:t>
            </a:fld>
            <a:endParaRPr lang="en-US"/>
          </a:p>
        </p:txBody>
      </p:sp>
    </p:spTree>
    <p:extLst>
      <p:ext uri="{BB962C8B-B14F-4D97-AF65-F5344CB8AC3E}">
        <p14:creationId xmlns:p14="http://schemas.microsoft.com/office/powerpoint/2010/main" val="19063507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mental illness</a:t>
            </a:r>
            <a:endParaRPr lang="en-US" dirty="0"/>
          </a:p>
        </p:txBody>
      </p:sp>
      <p:sp>
        <p:nvSpPr>
          <p:cNvPr id="3" name="Content Placeholder 2"/>
          <p:cNvSpPr>
            <a:spLocks noGrp="1"/>
          </p:cNvSpPr>
          <p:nvPr>
            <p:ph sz="quarter" idx="13"/>
          </p:nvPr>
        </p:nvSpPr>
        <p:spPr/>
        <p:txBody>
          <a:bodyPr/>
          <a:lstStyle/>
          <a:p>
            <a:r>
              <a:rPr lang="en-US" dirty="0" smtClean="0"/>
              <a:t>Which of the following is NOT a symptom of depression</a:t>
            </a:r>
          </a:p>
          <a:p>
            <a:pPr marL="914400" lvl="1" indent="-457200">
              <a:buFont typeface="+mj-lt"/>
              <a:buAutoNum type="alphaUcPeriod"/>
            </a:pPr>
            <a:r>
              <a:rPr lang="en-US" dirty="0" smtClean="0"/>
              <a:t>Being violent</a:t>
            </a:r>
          </a:p>
          <a:p>
            <a:pPr marL="914400" lvl="1" indent="-457200">
              <a:buFont typeface="+mj-lt"/>
              <a:buAutoNum type="alphaUcPeriod"/>
            </a:pPr>
            <a:r>
              <a:rPr lang="en-US" dirty="0" smtClean="0"/>
              <a:t>Feeling very sad</a:t>
            </a:r>
          </a:p>
          <a:p>
            <a:pPr marL="914400" lvl="1" indent="-457200">
              <a:buFont typeface="+mj-lt"/>
              <a:buAutoNum type="alphaUcPeriod"/>
            </a:pPr>
            <a:r>
              <a:rPr lang="en-US" dirty="0" smtClean="0"/>
              <a:t>Low energy level</a:t>
            </a:r>
            <a:endParaRPr lang="en-US" dirty="0"/>
          </a:p>
        </p:txBody>
      </p:sp>
      <p:sp>
        <p:nvSpPr>
          <p:cNvPr id="5" name="Rounded Rectangle 4"/>
          <p:cNvSpPr/>
          <p:nvPr/>
        </p:nvSpPr>
        <p:spPr>
          <a:xfrm>
            <a:off x="4270248"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101</a:t>
            </a:fld>
            <a:endParaRPr lang="en-US"/>
          </a:p>
        </p:txBody>
      </p:sp>
    </p:spTree>
    <p:extLst>
      <p:ext uri="{BB962C8B-B14F-4D97-AF65-F5344CB8AC3E}">
        <p14:creationId xmlns:p14="http://schemas.microsoft.com/office/powerpoint/2010/main" val="4024013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mental illness</a:t>
            </a:r>
            <a:endParaRPr lang="en-US" dirty="0"/>
          </a:p>
        </p:txBody>
      </p:sp>
      <p:sp>
        <p:nvSpPr>
          <p:cNvPr id="3" name="Content Placeholder 2"/>
          <p:cNvSpPr>
            <a:spLocks noGrp="1"/>
          </p:cNvSpPr>
          <p:nvPr>
            <p:ph sz="quarter" idx="13"/>
          </p:nvPr>
        </p:nvSpPr>
        <p:spPr/>
        <p:txBody>
          <a:bodyPr/>
          <a:lstStyle/>
          <a:p>
            <a:r>
              <a:rPr lang="en-US" dirty="0" smtClean="0"/>
              <a:t>Which of the following is NOT a symptom of bipolar disorder?</a:t>
            </a:r>
          </a:p>
          <a:p>
            <a:pPr marL="914400" lvl="1" indent="-457200">
              <a:buFont typeface="+mj-lt"/>
              <a:buAutoNum type="alphaUcPeriod"/>
            </a:pPr>
            <a:r>
              <a:rPr lang="en-US" dirty="0" smtClean="0"/>
              <a:t>Being violent</a:t>
            </a:r>
          </a:p>
          <a:p>
            <a:pPr marL="914400" lvl="1" indent="-457200">
              <a:buFont typeface="+mj-lt"/>
              <a:buAutoNum type="alphaUcPeriod"/>
            </a:pPr>
            <a:r>
              <a:rPr lang="en-US" dirty="0" smtClean="0"/>
              <a:t>Feeling extremely happy or excited</a:t>
            </a:r>
          </a:p>
          <a:p>
            <a:pPr marL="914400" lvl="1" indent="-457200">
              <a:buFont typeface="+mj-lt"/>
              <a:buAutoNum type="alphaUcPeriod"/>
            </a:pPr>
            <a:r>
              <a:rPr lang="en-US" dirty="0" smtClean="0"/>
              <a:t>Feeling very sad</a:t>
            </a:r>
            <a:endParaRPr lang="en-US" dirty="0"/>
          </a:p>
        </p:txBody>
      </p:sp>
      <p:sp>
        <p:nvSpPr>
          <p:cNvPr id="6" name="Rounded Rectangle 5"/>
          <p:cNvSpPr/>
          <p:nvPr/>
        </p:nvSpPr>
        <p:spPr>
          <a:xfrm>
            <a:off x="4270248"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102</a:t>
            </a:fld>
            <a:endParaRPr lang="en-US"/>
          </a:p>
        </p:txBody>
      </p:sp>
    </p:spTree>
    <p:extLst>
      <p:ext uri="{BB962C8B-B14F-4D97-AF65-F5344CB8AC3E}">
        <p14:creationId xmlns:p14="http://schemas.microsoft.com/office/powerpoint/2010/main" val="9321989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mental illness</a:t>
            </a:r>
            <a:endParaRPr lang="en-US" dirty="0"/>
          </a:p>
        </p:txBody>
      </p:sp>
      <p:sp>
        <p:nvSpPr>
          <p:cNvPr id="3" name="Content Placeholder 2"/>
          <p:cNvSpPr>
            <a:spLocks noGrp="1"/>
          </p:cNvSpPr>
          <p:nvPr>
            <p:ph sz="quarter" idx="13"/>
          </p:nvPr>
        </p:nvSpPr>
        <p:spPr/>
        <p:txBody>
          <a:bodyPr/>
          <a:lstStyle/>
          <a:p>
            <a:r>
              <a:rPr lang="en-US" dirty="0" smtClean="0"/>
              <a:t>Which of the following is NOT a symptom of schizophrenia?</a:t>
            </a:r>
          </a:p>
          <a:p>
            <a:pPr marL="914400" lvl="1" indent="-457200">
              <a:buFont typeface="+mj-lt"/>
              <a:buAutoNum type="alphaUcPeriod"/>
            </a:pPr>
            <a:r>
              <a:rPr lang="en-US" dirty="0" smtClean="0"/>
              <a:t>Being violent</a:t>
            </a:r>
          </a:p>
          <a:p>
            <a:pPr marL="914400" lvl="1" indent="-457200">
              <a:buFont typeface="+mj-lt"/>
              <a:buAutoNum type="alphaUcPeriod"/>
            </a:pPr>
            <a:r>
              <a:rPr lang="en-US" dirty="0" smtClean="0"/>
              <a:t>Hearing voices that other people can’t hear</a:t>
            </a:r>
          </a:p>
          <a:p>
            <a:pPr marL="914400" lvl="1" indent="-457200">
              <a:buFont typeface="+mj-lt"/>
              <a:buAutoNum type="alphaUcPeriod"/>
            </a:pPr>
            <a:r>
              <a:rPr lang="en-US" dirty="0" smtClean="0"/>
              <a:t>Having strong beliefs that no one else shares</a:t>
            </a:r>
          </a:p>
          <a:p>
            <a:pPr marL="0" indent="0">
              <a:buNone/>
            </a:pPr>
            <a:endParaRPr lang="en-US" dirty="0"/>
          </a:p>
        </p:txBody>
      </p:sp>
      <p:sp>
        <p:nvSpPr>
          <p:cNvPr id="5" name="Rounded Rectangle 4"/>
          <p:cNvSpPr/>
          <p:nvPr/>
        </p:nvSpPr>
        <p:spPr>
          <a:xfrm>
            <a:off x="4270248"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103</a:t>
            </a:fld>
            <a:endParaRPr lang="en-US"/>
          </a:p>
        </p:txBody>
      </p:sp>
    </p:spTree>
    <p:extLst>
      <p:ext uri="{BB962C8B-B14F-4D97-AF65-F5344CB8AC3E}">
        <p14:creationId xmlns:p14="http://schemas.microsoft.com/office/powerpoint/2010/main" val="18735502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Summarizing mental illness</a:t>
            </a:r>
            <a:endParaRPr lang="en-US" dirty="0"/>
          </a:p>
        </p:txBody>
      </p:sp>
      <p:sp>
        <p:nvSpPr>
          <p:cNvPr id="3" name="Content Placeholder 2"/>
          <p:cNvSpPr>
            <a:spLocks noGrp="1"/>
          </p:cNvSpPr>
          <p:nvPr>
            <p:ph sz="quarter" idx="13"/>
          </p:nvPr>
        </p:nvSpPr>
        <p:spPr/>
        <p:txBody>
          <a:bodyPr/>
          <a:lstStyle/>
          <a:p>
            <a:r>
              <a:rPr lang="en-US" dirty="0" smtClean="0"/>
              <a:t>What are some symptoms of ____________?</a:t>
            </a:r>
          </a:p>
          <a:p>
            <a:r>
              <a:rPr lang="en-US" dirty="0" smtClean="0"/>
              <a:t>What causes ____________?</a:t>
            </a:r>
          </a:p>
          <a:p>
            <a:r>
              <a:rPr lang="en-US" dirty="0" smtClean="0"/>
              <a:t>What worsens ___________?</a:t>
            </a:r>
          </a:p>
          <a:p>
            <a:r>
              <a:rPr lang="en-US" dirty="0" smtClean="0"/>
              <a:t>What information would help someone who just received a diagnosis of _____________?</a:t>
            </a:r>
          </a:p>
          <a:p>
            <a:r>
              <a:rPr lang="en-US" dirty="0" smtClean="0"/>
              <a:t>Who is a famous person that had ____________?</a:t>
            </a:r>
            <a:endParaRPr lang="en-US" dirty="0"/>
          </a:p>
        </p:txBody>
      </p:sp>
      <p:sp>
        <p:nvSpPr>
          <p:cNvPr id="5" name="Rounded Rectangle 4"/>
          <p:cNvSpPr/>
          <p:nvPr/>
        </p:nvSpPr>
        <p:spPr>
          <a:xfrm>
            <a:off x="4270248"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104</a:t>
            </a:fld>
            <a:endParaRPr lang="en-US"/>
          </a:p>
        </p:txBody>
      </p:sp>
    </p:spTree>
    <p:extLst>
      <p:ext uri="{BB962C8B-B14F-4D97-AF65-F5344CB8AC3E}">
        <p14:creationId xmlns:p14="http://schemas.microsoft.com/office/powerpoint/2010/main" val="206637434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http://www.clker.com/cliparts/y/Y/Z/e/e/E/blue-man-clipart-hi.png"/>
          <p:cNvPicPr>
            <a:picLocks noChangeAspect="1" noChangeArrowheads="1"/>
          </p:cNvPicPr>
          <p:nvPr/>
        </p:nvPicPr>
        <p:blipFill>
          <a:blip r:embed="rId2" cstate="print">
            <a:lum bright="70000" contrast="-70000"/>
          </a:blip>
          <a:stretch>
            <a:fillRect/>
          </a:stretch>
        </p:blipFill>
        <p:spPr bwMode="auto">
          <a:xfrm flipH="1">
            <a:off x="6096000" y="4267197"/>
            <a:ext cx="762000" cy="1711613"/>
          </a:xfrm>
          <a:prstGeom prst="rect">
            <a:avLst/>
          </a:prstGeom>
          <a:noFill/>
          <a:ln>
            <a:noFill/>
          </a:ln>
        </p:spPr>
      </p:pic>
      <p:sp>
        <p:nvSpPr>
          <p:cNvPr id="3" name="Content Placeholder 2"/>
          <p:cNvSpPr>
            <a:spLocks noGrp="1"/>
          </p:cNvSpPr>
          <p:nvPr>
            <p:ph sz="quarter" idx="13"/>
          </p:nvPr>
        </p:nvSpPr>
        <p:spPr>
          <a:xfrm>
            <a:off x="609600" y="762000"/>
            <a:ext cx="7924800" cy="41148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3200" i="1" dirty="0" smtClean="0">
                <a:solidFill>
                  <a:srgbClr val="81C02B"/>
                </a:solidFill>
              </a:rPr>
              <a:t>Mental illness is common: </a:t>
            </a:r>
            <a:r>
              <a:rPr lang="en-US" sz="3200" dirty="0" smtClean="0"/>
              <a:t>About 1 out of 5 people have a diagnosable mental illness</a:t>
            </a:r>
            <a:endParaRPr lang="en-US" sz="3200" i="1" dirty="0"/>
          </a:p>
        </p:txBody>
      </p:sp>
      <p:pic>
        <p:nvPicPr>
          <p:cNvPr id="4" name="Picture 6" descr="http://www.clker.com/cliparts/y/Y/Z/e/e/E/blue-man-clipart-hi.png"/>
          <p:cNvPicPr>
            <a:picLocks noChangeAspect="1" noChangeArrowheads="1"/>
          </p:cNvPicPr>
          <p:nvPr/>
        </p:nvPicPr>
        <p:blipFill>
          <a:blip r:embed="rId2" cstate="print">
            <a:lum bright="70000" contrast="-70000"/>
          </a:blip>
          <a:stretch>
            <a:fillRect/>
          </a:stretch>
        </p:blipFill>
        <p:spPr bwMode="auto">
          <a:xfrm flipH="1">
            <a:off x="2438400" y="4271124"/>
            <a:ext cx="762000" cy="1711613"/>
          </a:xfrm>
          <a:prstGeom prst="rect">
            <a:avLst/>
          </a:prstGeom>
          <a:noFill/>
          <a:ln>
            <a:noFill/>
          </a:ln>
        </p:spPr>
      </p:pic>
      <p:pic>
        <p:nvPicPr>
          <p:cNvPr id="5" name="Picture 6" descr="http://www.clker.com/cliparts/y/Y/Z/e/e/E/blue-man-clipart-hi.png"/>
          <p:cNvPicPr>
            <a:picLocks noChangeAspect="1" noChangeArrowheads="1"/>
          </p:cNvPicPr>
          <p:nvPr/>
        </p:nvPicPr>
        <p:blipFill>
          <a:blip r:embed="rId2" cstate="print">
            <a:lum bright="70000" contrast="-70000"/>
          </a:blip>
          <a:stretch>
            <a:fillRect/>
          </a:stretch>
        </p:blipFill>
        <p:spPr bwMode="auto">
          <a:xfrm flipH="1">
            <a:off x="3357880" y="4271124"/>
            <a:ext cx="762000" cy="1711613"/>
          </a:xfrm>
          <a:prstGeom prst="rect">
            <a:avLst/>
          </a:prstGeom>
          <a:noFill/>
          <a:ln>
            <a:noFill/>
          </a:ln>
        </p:spPr>
      </p:pic>
      <p:pic>
        <p:nvPicPr>
          <p:cNvPr id="6" name="Picture 6" descr="http://www.clker.com/cliparts/y/Y/Z/e/e/E/blue-man-clipart-hi.png"/>
          <p:cNvPicPr>
            <a:picLocks noChangeAspect="1" noChangeArrowheads="1"/>
          </p:cNvPicPr>
          <p:nvPr/>
        </p:nvPicPr>
        <p:blipFill>
          <a:blip r:embed="rId2" cstate="print">
            <a:lum bright="70000" contrast="-70000"/>
          </a:blip>
          <a:stretch>
            <a:fillRect/>
          </a:stretch>
        </p:blipFill>
        <p:spPr bwMode="auto">
          <a:xfrm flipH="1">
            <a:off x="4267200" y="4271124"/>
            <a:ext cx="762000" cy="1711613"/>
          </a:xfrm>
          <a:prstGeom prst="rect">
            <a:avLst/>
          </a:prstGeom>
          <a:noFill/>
          <a:ln>
            <a:noFill/>
          </a:ln>
        </p:spPr>
      </p:pic>
      <p:pic>
        <p:nvPicPr>
          <p:cNvPr id="7" name="Picture 6" descr="http://www.clker.com/cliparts/y/Y/Z/e/e/E/blue-man-clipart-hi.png"/>
          <p:cNvPicPr>
            <a:picLocks noChangeAspect="1" noChangeArrowheads="1"/>
          </p:cNvPicPr>
          <p:nvPr/>
        </p:nvPicPr>
        <p:blipFill>
          <a:blip r:embed="rId2" cstate="print">
            <a:lum bright="70000" contrast="-70000"/>
          </a:blip>
          <a:stretch>
            <a:fillRect/>
          </a:stretch>
        </p:blipFill>
        <p:spPr bwMode="auto">
          <a:xfrm flipH="1">
            <a:off x="5181600" y="4271123"/>
            <a:ext cx="762000" cy="1711613"/>
          </a:xfrm>
          <a:prstGeom prst="rect">
            <a:avLst/>
          </a:prstGeom>
          <a:noFill/>
          <a:ln>
            <a:noFill/>
          </a:ln>
        </p:spPr>
      </p:pic>
      <p:pic>
        <p:nvPicPr>
          <p:cNvPr id="8" name="Picture 6" descr="http://www.clker.com/cliparts/y/Y/Z/e/e/E/blue-man-clipart-hi.png"/>
          <p:cNvPicPr>
            <a:picLocks noChangeAspect="1" noChangeArrowheads="1"/>
          </p:cNvPicPr>
          <p:nvPr/>
        </p:nvPicPr>
        <p:blipFill>
          <a:blip r:embed="rId2" cstate="print"/>
          <a:stretch>
            <a:fillRect/>
          </a:stretch>
        </p:blipFill>
        <p:spPr bwMode="auto">
          <a:xfrm flipH="1">
            <a:off x="3357880" y="4271122"/>
            <a:ext cx="762000" cy="1711613"/>
          </a:xfrm>
          <a:prstGeom prst="rect">
            <a:avLst/>
          </a:prstGeom>
          <a:noFill/>
          <a:ln>
            <a:noFill/>
          </a:ln>
        </p:spPr>
      </p:pic>
      <p:pic>
        <p:nvPicPr>
          <p:cNvPr id="9" name="Picture 6" descr="http://www.clker.com/cliparts/y/Y/Z/e/e/E/blue-man-clipart-hi.png"/>
          <p:cNvPicPr>
            <a:picLocks noChangeAspect="1" noChangeArrowheads="1"/>
          </p:cNvPicPr>
          <p:nvPr/>
        </p:nvPicPr>
        <p:blipFill>
          <a:blip r:embed="rId2" cstate="print"/>
          <a:stretch>
            <a:fillRect/>
          </a:stretch>
        </p:blipFill>
        <p:spPr bwMode="auto">
          <a:xfrm flipH="1">
            <a:off x="4267200" y="4271122"/>
            <a:ext cx="762000" cy="1711613"/>
          </a:xfrm>
          <a:prstGeom prst="rect">
            <a:avLst/>
          </a:prstGeom>
          <a:noFill/>
          <a:ln>
            <a:noFill/>
          </a:ln>
        </p:spPr>
      </p:pic>
      <p:pic>
        <p:nvPicPr>
          <p:cNvPr id="10" name="Picture 9" descr="http://www.clker.com/cliparts/y/Y/Z/e/e/E/blue-man-clipart-hi.png"/>
          <p:cNvPicPr>
            <a:picLocks noChangeAspect="1" noChangeArrowheads="1"/>
          </p:cNvPicPr>
          <p:nvPr/>
        </p:nvPicPr>
        <p:blipFill>
          <a:blip r:embed="rId2" cstate="print"/>
          <a:stretch>
            <a:fillRect/>
          </a:stretch>
        </p:blipFill>
        <p:spPr bwMode="auto">
          <a:xfrm flipH="1">
            <a:off x="5181600" y="4267198"/>
            <a:ext cx="762000" cy="1711613"/>
          </a:xfrm>
          <a:prstGeom prst="rect">
            <a:avLst/>
          </a:prstGeom>
          <a:noFill/>
          <a:ln>
            <a:noFill/>
          </a:ln>
        </p:spPr>
      </p:pic>
      <p:pic>
        <p:nvPicPr>
          <p:cNvPr id="11" name="Picture 6" descr="http://www.clker.com/cliparts/y/Y/Z/e/e/E/blue-man-clipart-hi.png"/>
          <p:cNvPicPr>
            <a:picLocks noChangeAspect="1" noChangeArrowheads="1"/>
          </p:cNvPicPr>
          <p:nvPr/>
        </p:nvPicPr>
        <p:blipFill>
          <a:blip r:embed="rId3" cstate="print">
            <a:duotone>
              <a:prstClr val="black"/>
              <a:schemeClr val="accent6">
                <a:lumMod val="20000"/>
                <a:lumOff val="80000"/>
                <a:tint val="45000"/>
                <a:satMod val="400000"/>
              </a:schemeClr>
            </a:duotone>
            <a:extLst>
              <a:ext uri="{BEBA8EAE-BF5A-486C-A8C5-ECC9F3942E4B}">
                <a14:imgProps xmlns:a14="http://schemas.microsoft.com/office/drawing/2010/main">
                  <a14:imgLayer r:embed="rId4">
                    <a14:imgEffect>
                      <a14:artisticLineDrawing/>
                    </a14:imgEffect>
                  </a14:imgLayer>
                </a14:imgProps>
              </a:ext>
            </a:extLst>
          </a:blip>
          <a:stretch>
            <a:fillRect/>
          </a:stretch>
        </p:blipFill>
        <p:spPr bwMode="auto">
          <a:xfrm flipH="1">
            <a:off x="2438400" y="4267251"/>
            <a:ext cx="762000" cy="1711613"/>
          </a:xfrm>
          <a:prstGeom prst="rect">
            <a:avLst/>
          </a:prstGeom>
          <a:noFill/>
          <a:ln>
            <a:noFill/>
          </a:ln>
        </p:spPr>
      </p:pic>
      <p:sp>
        <p:nvSpPr>
          <p:cNvPr id="2" name="TextBox 1"/>
          <p:cNvSpPr txBox="1"/>
          <p:nvPr/>
        </p:nvSpPr>
        <p:spPr>
          <a:xfrm>
            <a:off x="-76200" y="6553200"/>
            <a:ext cx="2362200" cy="338554"/>
          </a:xfrm>
          <a:prstGeom prst="rect">
            <a:avLst/>
          </a:prstGeom>
          <a:noFill/>
        </p:spPr>
        <p:txBody>
          <a:bodyPr wrap="square" rtlCol="0">
            <a:spAutoFit/>
          </a:bodyPr>
          <a:lstStyle/>
          <a:p>
            <a:r>
              <a:rPr lang="en-US" sz="1600" dirty="0" smtClean="0"/>
              <a:t>SOURCE: NIMH, 2015</a:t>
            </a:r>
            <a:endParaRPr lang="en-US" sz="1600" dirty="0"/>
          </a:p>
        </p:txBody>
      </p:sp>
      <p:sp>
        <p:nvSpPr>
          <p:cNvPr id="14" name="Slide Number Placeholder 13"/>
          <p:cNvSpPr>
            <a:spLocks noGrp="1"/>
          </p:cNvSpPr>
          <p:nvPr>
            <p:ph type="sldNum" sz="quarter" idx="16"/>
          </p:nvPr>
        </p:nvSpPr>
        <p:spPr/>
        <p:txBody>
          <a:bodyPr/>
          <a:lstStyle/>
          <a:p>
            <a:pPr>
              <a:defRPr/>
            </a:pPr>
            <a:fld id="{916B351B-9155-4478-A843-9D12552254ED}" type="slidenum">
              <a:rPr lang="en-US" smtClean="0"/>
              <a:pPr>
                <a:defRPr/>
              </a:pPr>
              <a:t>105</a:t>
            </a:fld>
            <a:endParaRPr lang="en-US"/>
          </a:p>
        </p:txBody>
      </p:sp>
      <p:pic>
        <p:nvPicPr>
          <p:cNvPr id="15" name="Picture 14" descr="http://www.clker.com/cliparts/y/Y/Z/e/e/E/blue-man-clipart-hi.png"/>
          <p:cNvPicPr>
            <a:picLocks noChangeAspect="1" noChangeArrowheads="1"/>
          </p:cNvPicPr>
          <p:nvPr/>
        </p:nvPicPr>
        <p:blipFill>
          <a:blip r:embed="rId2" cstate="print"/>
          <a:stretch>
            <a:fillRect/>
          </a:stretch>
        </p:blipFill>
        <p:spPr bwMode="auto">
          <a:xfrm flipH="1">
            <a:off x="6096000" y="4267200"/>
            <a:ext cx="762000" cy="1711613"/>
          </a:xfrm>
          <a:prstGeom prst="rect">
            <a:avLst/>
          </a:prstGeom>
          <a:noFill/>
          <a:ln>
            <a:noFill/>
          </a:ln>
        </p:spPr>
      </p:pic>
    </p:spTree>
    <p:extLst>
      <p:ext uri="{BB962C8B-B14F-4D97-AF65-F5344CB8AC3E}">
        <p14:creationId xmlns:p14="http://schemas.microsoft.com/office/powerpoint/2010/main" val="428389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838200"/>
            <a:ext cx="7924800" cy="41148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3200" dirty="0" smtClean="0"/>
              <a:t>Rates of serious mental illness are 4-6 times higher in jails and 3-4 times higher in prisons than the general population.</a:t>
            </a:r>
            <a:endParaRPr lang="en-US" sz="3200" dirty="0"/>
          </a:p>
        </p:txBody>
      </p:sp>
      <p:sp>
        <p:nvSpPr>
          <p:cNvPr id="4" name="Rounded Rectangle 3"/>
          <p:cNvSpPr/>
          <p:nvPr/>
        </p:nvSpPr>
        <p:spPr>
          <a:xfrm>
            <a:off x="4270248"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TextBox 4"/>
          <p:cNvSpPr txBox="1"/>
          <p:nvPr/>
        </p:nvSpPr>
        <p:spPr>
          <a:xfrm>
            <a:off x="-76200" y="6553200"/>
            <a:ext cx="3276600" cy="338554"/>
          </a:xfrm>
          <a:prstGeom prst="rect">
            <a:avLst/>
          </a:prstGeom>
          <a:noFill/>
        </p:spPr>
        <p:txBody>
          <a:bodyPr wrap="square" rtlCol="0">
            <a:spAutoFit/>
          </a:bodyPr>
          <a:lstStyle/>
          <a:p>
            <a:r>
              <a:rPr lang="en-US" sz="1600" dirty="0" smtClean="0"/>
              <a:t>SOURCE: Peters, Wexler, </a:t>
            </a:r>
            <a:r>
              <a:rPr lang="en-US" sz="1600" dirty="0" err="1" smtClean="0"/>
              <a:t>Lurigio</a:t>
            </a:r>
            <a:r>
              <a:rPr lang="en-US" sz="1600" dirty="0" smtClean="0"/>
              <a:t>, 2015</a:t>
            </a:r>
            <a:endParaRPr lang="en-US" sz="1600" dirty="0"/>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106</a:t>
            </a:fld>
            <a:endParaRPr lang="en-US"/>
          </a:p>
        </p:txBody>
      </p:sp>
    </p:spTree>
    <p:extLst>
      <p:ext uri="{BB962C8B-B14F-4D97-AF65-F5344CB8AC3E}">
        <p14:creationId xmlns:p14="http://schemas.microsoft.com/office/powerpoint/2010/main" val="126699348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905000"/>
            <a:ext cx="7924800" cy="4114800"/>
          </a:xfrm>
        </p:spPr>
        <p:txBody>
          <a:bodyPr/>
          <a:lstStyle/>
          <a:p>
            <a:pPr marL="0" indent="0" algn="ctr">
              <a:buNone/>
            </a:pPr>
            <a:r>
              <a:rPr lang="en-US" sz="3200" dirty="0" smtClean="0"/>
              <a:t>People with mental illness can learn to manage symptoms and lead productive lives.</a:t>
            </a:r>
          </a:p>
          <a:p>
            <a:pPr marL="0" indent="0" algn="ctr">
              <a:buNone/>
            </a:pPr>
            <a:endParaRPr lang="en-US" sz="3200" dirty="0"/>
          </a:p>
          <a:p>
            <a:pPr marL="0" indent="0" algn="ctr">
              <a:buNone/>
            </a:pPr>
            <a:r>
              <a:rPr lang="en-US" sz="3200" dirty="0" smtClean="0"/>
              <a:t>Yet, mental illness and many people with mental illness are highly stigmatized.</a:t>
            </a:r>
            <a:r>
              <a:rPr lang="en-US" dirty="0" smtClean="0"/>
              <a:t> </a:t>
            </a:r>
            <a:endParaRPr lang="en-US" dirty="0"/>
          </a:p>
        </p:txBody>
      </p:sp>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107</a:t>
            </a:fld>
            <a:endParaRPr lang="en-US"/>
          </a:p>
        </p:txBody>
      </p:sp>
    </p:spTree>
    <p:extLst>
      <p:ext uri="{BB962C8B-B14F-4D97-AF65-F5344CB8AC3E}">
        <p14:creationId xmlns:p14="http://schemas.microsoft.com/office/powerpoint/2010/main" val="30882671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Counteracting stigma</a:t>
            </a:r>
            <a:endParaRPr lang="en-US" dirty="0"/>
          </a:p>
        </p:txBody>
      </p:sp>
      <p:sp>
        <p:nvSpPr>
          <p:cNvPr id="3" name="Content Placeholder 2"/>
          <p:cNvSpPr>
            <a:spLocks noGrp="1"/>
          </p:cNvSpPr>
          <p:nvPr>
            <p:ph sz="quarter" idx="13"/>
          </p:nvPr>
        </p:nvSpPr>
        <p:spPr/>
        <p:txBody>
          <a:bodyPr/>
          <a:lstStyle/>
          <a:p>
            <a:r>
              <a:rPr lang="en-US" dirty="0" smtClean="0"/>
              <a:t>Stigma occurs when someone holds a negative opinion or attitude toward people with mental illness</a:t>
            </a:r>
          </a:p>
          <a:p>
            <a:r>
              <a:rPr lang="en-US" dirty="0" smtClean="0"/>
              <a:t>Stigma is a complicated problem with no easy solutions </a:t>
            </a:r>
          </a:p>
          <a:p>
            <a:r>
              <a:rPr lang="en-US" dirty="0" smtClean="0"/>
              <a:t>One way to counteract stigma is to provide education and getting to know someone who has a mental illness</a:t>
            </a:r>
          </a:p>
          <a:p>
            <a:r>
              <a:rPr lang="en-US" dirty="0" smtClean="0"/>
              <a:t>Stigma can create additional obstacles and stressors in the general public</a:t>
            </a:r>
            <a:endParaRPr lang="en-US" dirty="0"/>
          </a:p>
        </p:txBody>
      </p:sp>
      <p:sp>
        <p:nvSpPr>
          <p:cNvPr id="4" name="Rounded Rectangle 3"/>
          <p:cNvSpPr/>
          <p:nvPr/>
        </p:nvSpPr>
        <p:spPr>
          <a:xfrm>
            <a:off x="4270248"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108</a:t>
            </a:fld>
            <a:endParaRPr lang="en-US"/>
          </a:p>
        </p:txBody>
      </p:sp>
    </p:spTree>
    <p:extLst>
      <p:ext uri="{BB962C8B-B14F-4D97-AF65-F5344CB8AC3E}">
        <p14:creationId xmlns:p14="http://schemas.microsoft.com/office/powerpoint/2010/main" val="16150792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Counteracting stigma</a:t>
            </a:r>
            <a:endParaRPr lang="en-US" dirty="0"/>
          </a:p>
        </p:txBody>
      </p:sp>
      <p:sp>
        <p:nvSpPr>
          <p:cNvPr id="3" name="Content Placeholder 2"/>
          <p:cNvSpPr>
            <a:spLocks noGrp="1"/>
          </p:cNvSpPr>
          <p:nvPr>
            <p:ph sz="quarter" idx="13"/>
          </p:nvPr>
        </p:nvSpPr>
        <p:spPr/>
        <p:txBody>
          <a:bodyPr>
            <a:normAutofit lnSpcReduction="10000"/>
          </a:bodyPr>
          <a:lstStyle/>
          <a:p>
            <a:r>
              <a:rPr lang="en-US" dirty="0" smtClean="0"/>
              <a:t>Become educated about mental illness, the symptoms, course of illness, and treatment options</a:t>
            </a:r>
          </a:p>
          <a:p>
            <a:endParaRPr lang="en-US" dirty="0" smtClean="0"/>
          </a:p>
          <a:p>
            <a:r>
              <a:rPr lang="en-US" dirty="0" smtClean="0"/>
              <a:t>Correct misinformation by providing information about a personal experience of living with a mental illness</a:t>
            </a:r>
          </a:p>
          <a:p>
            <a:endParaRPr lang="en-US" dirty="0" smtClean="0"/>
          </a:p>
          <a:p>
            <a:r>
              <a:rPr lang="en-US" dirty="0" smtClean="0"/>
              <a:t>Disclose information to counteract stigma selectively</a:t>
            </a:r>
          </a:p>
          <a:p>
            <a:pPr marL="0" indent="0">
              <a:buNone/>
            </a:pPr>
            <a:endParaRPr lang="en-US" dirty="0" smtClean="0"/>
          </a:p>
          <a:p>
            <a:r>
              <a:rPr lang="en-US" dirty="0" smtClean="0"/>
              <a:t>Become aware of legal rights and advocacy support</a:t>
            </a:r>
            <a:endParaRPr lang="en-US" dirty="0"/>
          </a:p>
        </p:txBody>
      </p:sp>
      <p:sp>
        <p:nvSpPr>
          <p:cNvPr id="6" name="Rounded Rectangle 5"/>
          <p:cNvSpPr/>
          <p:nvPr/>
        </p:nvSpPr>
        <p:spPr>
          <a:xfrm>
            <a:off x="3886200"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Rounded Rectangle 6"/>
          <p:cNvSpPr/>
          <p:nvPr/>
        </p:nvSpPr>
        <p:spPr>
          <a:xfrm>
            <a:off x="4654296" y="5949696"/>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109</a:t>
            </a:fld>
            <a:endParaRPr lang="en-US"/>
          </a:p>
        </p:txBody>
      </p:sp>
    </p:spTree>
    <p:extLst>
      <p:ext uri="{BB962C8B-B14F-4D97-AF65-F5344CB8AC3E}">
        <p14:creationId xmlns:p14="http://schemas.microsoft.com/office/powerpoint/2010/main" val="1131753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Co-occurring disorders and offenders</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Offenders have higher rates of mental disorders than untreated substance users and users currently in treatment </a:t>
            </a:r>
          </a:p>
          <a:p>
            <a:pPr fontAlgn="auto">
              <a:buFont typeface="Arial" pitchFamily="34" charset="0"/>
              <a:buChar char="•"/>
              <a:defRPr/>
            </a:pPr>
            <a:r>
              <a:rPr lang="en-US" dirty="0" smtClean="0"/>
              <a:t>Offenders with mental disorders are more likely to report prior month drug use than those without mental disorder at the time of arrest</a:t>
            </a:r>
          </a:p>
          <a:p>
            <a:pPr fontAlgn="auto">
              <a:buFont typeface="Arial" pitchFamily="34" charset="0"/>
              <a:buChar char="•"/>
              <a:defRPr/>
            </a:pPr>
            <a:r>
              <a:rPr lang="en-US" dirty="0" smtClean="0"/>
              <a:t>Offenders with mental disorders are more likely to have substance use disorders than offenders without mental disorders </a:t>
            </a:r>
            <a:endParaRPr lang="en-US" dirty="0"/>
          </a:p>
        </p:txBody>
      </p:sp>
      <p:sp>
        <p:nvSpPr>
          <p:cNvPr id="16388" name="TextBox 3"/>
          <p:cNvSpPr txBox="1">
            <a:spLocks noChangeArrowheads="1"/>
          </p:cNvSpPr>
          <p:nvPr/>
        </p:nvSpPr>
        <p:spPr bwMode="auto">
          <a:xfrm>
            <a:off x="0" y="6550025"/>
            <a:ext cx="640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r>
              <a:rPr lang="en-US" altLang="en-US" sz="1400"/>
              <a:t>SOURCE: Peters, Wexler, &amp; Lurigio, 2015</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marL="0" indent="0" algn="ctr">
              <a:buNone/>
            </a:pPr>
            <a:endParaRPr lang="en-US" i="1" dirty="0" smtClean="0"/>
          </a:p>
          <a:p>
            <a:pPr marL="0" indent="0" algn="ctr">
              <a:buNone/>
            </a:pPr>
            <a:endParaRPr lang="en-US" i="1" dirty="0"/>
          </a:p>
          <a:p>
            <a:pPr marL="0" indent="0" algn="ctr">
              <a:buNone/>
            </a:pPr>
            <a:r>
              <a:rPr lang="en-US" sz="3200" i="1" dirty="0" smtClean="0"/>
              <a:t>The more you know about mental illnesses, the more you can combat prejudice, whether it comes from others or from within yourself. </a:t>
            </a:r>
            <a:endParaRPr lang="en-US" sz="3200" i="1" dirty="0"/>
          </a:p>
        </p:txBody>
      </p:sp>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110</a:t>
            </a:fld>
            <a:endParaRPr lang="en-US"/>
          </a:p>
        </p:txBody>
      </p:sp>
    </p:spTree>
    <p:extLst>
      <p:ext uri="{BB962C8B-B14F-4D97-AF65-F5344CB8AC3E}">
        <p14:creationId xmlns:p14="http://schemas.microsoft.com/office/powerpoint/2010/main" val="21921999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means more than coping</a:t>
            </a:r>
            <a:endParaRPr lang="en-US" dirty="0"/>
          </a:p>
        </p:txBody>
      </p:sp>
      <p:sp>
        <p:nvSpPr>
          <p:cNvPr id="3" name="Content Placeholder 2"/>
          <p:cNvSpPr>
            <a:spLocks noGrp="1"/>
          </p:cNvSpPr>
          <p:nvPr>
            <p:ph sz="quarter" idx="13"/>
          </p:nvPr>
        </p:nvSpPr>
        <p:spPr/>
        <p:txBody>
          <a:bodyPr/>
          <a:lstStyle/>
          <a:p>
            <a:r>
              <a:rPr lang="en-US" dirty="0" smtClean="0"/>
              <a:t>Recovery is not a </a:t>
            </a:r>
            <a:r>
              <a:rPr lang="en-US" i="1" dirty="0" smtClean="0"/>
              <a:t>cure</a:t>
            </a:r>
          </a:p>
          <a:p>
            <a:r>
              <a:rPr lang="en-US" dirty="0" smtClean="0"/>
              <a:t>Recovery is not just expecting people to cope with or “deal with” mental illness</a:t>
            </a:r>
          </a:p>
          <a:p>
            <a:r>
              <a:rPr lang="en-US" dirty="0" smtClean="0"/>
              <a:t>Recovery embraces a hopeful vision for people who experience mental illness; historically, not the case</a:t>
            </a:r>
          </a:p>
          <a:p>
            <a:r>
              <a:rPr lang="en-US" dirty="0" smtClean="0"/>
              <a:t>The recovery framework assumes the capacity for clients to live a life in which mental illness is not a driving factor</a:t>
            </a:r>
            <a:endParaRPr lang="en-US" dirty="0"/>
          </a:p>
          <a:p>
            <a:endParaRPr lang="en-US" dirty="0"/>
          </a:p>
        </p:txBody>
      </p:sp>
      <p:sp>
        <p:nvSpPr>
          <p:cNvPr id="4" name="Rounded Rectangle 3"/>
          <p:cNvSpPr/>
          <p:nvPr/>
        </p:nvSpPr>
        <p:spPr>
          <a:xfrm>
            <a:off x="4038600"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Rounded Rectangle 4"/>
          <p:cNvSpPr/>
          <p:nvPr/>
        </p:nvSpPr>
        <p:spPr>
          <a:xfrm>
            <a:off x="4806696" y="5949696"/>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111</a:t>
            </a:fld>
            <a:endParaRPr lang="en-US"/>
          </a:p>
        </p:txBody>
      </p:sp>
    </p:spTree>
    <p:extLst>
      <p:ext uri="{BB962C8B-B14F-4D97-AF65-F5344CB8AC3E}">
        <p14:creationId xmlns:p14="http://schemas.microsoft.com/office/powerpoint/2010/main" val="11384356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09800" y="2644170"/>
            <a:ext cx="4724400" cy="1569660"/>
          </a:xfrm>
          <a:prstGeom prst="rect">
            <a:avLst/>
          </a:prstGeom>
          <a:noFill/>
        </p:spPr>
        <p:txBody>
          <a:bodyPr wrap="square" rtlCol="0">
            <a:spAutoFit/>
          </a:bodyPr>
          <a:lstStyle/>
          <a:p>
            <a:pPr algn="ctr"/>
            <a:r>
              <a:rPr lang="en-US" sz="3200" dirty="0" smtClean="0"/>
              <a:t>“I have goals. That’s what gives my life meaning. I’m looking to the future.” </a:t>
            </a:r>
            <a:endParaRPr lang="en-US" sz="3200" dirty="0"/>
          </a:p>
        </p:txBody>
      </p:sp>
      <p:sp>
        <p:nvSpPr>
          <p:cNvPr id="12" name="TextBox 11"/>
          <p:cNvSpPr txBox="1"/>
          <p:nvPr/>
        </p:nvSpPr>
        <p:spPr>
          <a:xfrm>
            <a:off x="2209800" y="3136613"/>
            <a:ext cx="4724400" cy="584775"/>
          </a:xfrm>
          <a:prstGeom prst="rect">
            <a:avLst/>
          </a:prstGeom>
          <a:noFill/>
        </p:spPr>
        <p:txBody>
          <a:bodyPr wrap="square" rtlCol="0">
            <a:spAutoFit/>
          </a:bodyPr>
          <a:lstStyle/>
          <a:p>
            <a:pPr algn="ctr"/>
            <a:r>
              <a:rPr lang="en-US" sz="3200" dirty="0" smtClean="0"/>
              <a:t>“It’s about motivation.”</a:t>
            </a:r>
            <a:endParaRPr lang="en-US" sz="3200" dirty="0"/>
          </a:p>
        </p:txBody>
      </p:sp>
      <p:sp>
        <p:nvSpPr>
          <p:cNvPr id="13" name="TextBox 12"/>
          <p:cNvSpPr txBox="1"/>
          <p:nvPr/>
        </p:nvSpPr>
        <p:spPr>
          <a:xfrm>
            <a:off x="2209800" y="2151728"/>
            <a:ext cx="4724400" cy="2554545"/>
          </a:xfrm>
          <a:prstGeom prst="rect">
            <a:avLst/>
          </a:prstGeom>
          <a:noFill/>
        </p:spPr>
        <p:txBody>
          <a:bodyPr wrap="square" rtlCol="0">
            <a:spAutoFit/>
          </a:bodyPr>
          <a:lstStyle/>
          <a:p>
            <a:pPr algn="ctr"/>
            <a:r>
              <a:rPr lang="en-US" sz="3200" dirty="0" smtClean="0"/>
              <a:t>“Recovery is having confidence and self-esteem. There are things I’m good at, and I have something positive to offer the world.”</a:t>
            </a:r>
            <a:endParaRPr lang="en-US" sz="3200" dirty="0"/>
          </a:p>
        </p:txBody>
      </p:sp>
      <p:sp>
        <p:nvSpPr>
          <p:cNvPr id="14" name="TextBox 13"/>
          <p:cNvSpPr txBox="1"/>
          <p:nvPr/>
        </p:nvSpPr>
        <p:spPr>
          <a:xfrm>
            <a:off x="2209800" y="2738497"/>
            <a:ext cx="4724400" cy="2062103"/>
          </a:xfrm>
          <a:prstGeom prst="rect">
            <a:avLst/>
          </a:prstGeom>
          <a:noFill/>
        </p:spPr>
        <p:txBody>
          <a:bodyPr wrap="square" rtlCol="0">
            <a:spAutoFit/>
          </a:bodyPr>
          <a:lstStyle/>
          <a:p>
            <a:pPr algn="ctr"/>
            <a:r>
              <a:rPr lang="en-US" sz="3200" dirty="0" smtClean="0"/>
              <a:t>“The most important thing in my recovery is to be as independent as possible. I’m working at that all the time.”</a:t>
            </a:r>
            <a:endParaRPr lang="en-US" sz="3200" dirty="0"/>
          </a:p>
        </p:txBody>
      </p:sp>
      <p:sp>
        <p:nvSpPr>
          <p:cNvPr id="15" name="TextBox 14"/>
          <p:cNvSpPr txBox="1"/>
          <p:nvPr/>
        </p:nvSpPr>
        <p:spPr>
          <a:xfrm>
            <a:off x="419100" y="2773740"/>
            <a:ext cx="8305800" cy="1569660"/>
          </a:xfrm>
          <a:prstGeom prst="rect">
            <a:avLst/>
          </a:prstGeom>
          <a:noFill/>
        </p:spPr>
        <p:txBody>
          <a:bodyPr wrap="square" rtlCol="0">
            <a:spAutoFit/>
          </a:bodyPr>
          <a:lstStyle/>
          <a:p>
            <a:pPr marL="285750" indent="-285750" algn="ctr">
              <a:buFont typeface="Arial" panose="020B0604020202020204" pitchFamily="34" charset="0"/>
              <a:buChar char="•"/>
            </a:pPr>
            <a:r>
              <a:rPr lang="en-US" sz="3200" b="1" dirty="0" smtClean="0">
                <a:solidFill>
                  <a:srgbClr val="FFFFFF"/>
                </a:solidFill>
              </a:rPr>
              <a:t>Get well and stay well for long periods of time</a:t>
            </a:r>
          </a:p>
          <a:p>
            <a:pPr marL="285750" indent="-285750" algn="ctr">
              <a:buFont typeface="Arial" panose="020B0604020202020204" pitchFamily="34" charset="0"/>
              <a:buChar char="•"/>
            </a:pPr>
            <a:r>
              <a:rPr lang="en-US" sz="3200" b="1" dirty="0" smtClean="0">
                <a:solidFill>
                  <a:srgbClr val="FFFFFF"/>
                </a:solidFill>
              </a:rPr>
              <a:t>Work toward and meet personal goals </a:t>
            </a:r>
          </a:p>
          <a:p>
            <a:pPr marL="285750" indent="-285750" algn="ctr">
              <a:buFont typeface="Arial" panose="020B0604020202020204" pitchFamily="34" charset="0"/>
              <a:buChar char="•"/>
            </a:pPr>
            <a:r>
              <a:rPr lang="en-US" sz="3200" b="1" dirty="0" smtClean="0">
                <a:solidFill>
                  <a:srgbClr val="FFFFFF"/>
                </a:solidFill>
              </a:rPr>
              <a:t>Lead happy and productive lives</a:t>
            </a:r>
            <a:endParaRPr lang="en-US" sz="3200" b="1" dirty="0">
              <a:solidFill>
                <a:srgbClr val="FFFFFF"/>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112</a:t>
            </a:fld>
            <a:endParaRPr lang="en-US"/>
          </a:p>
        </p:txBody>
      </p:sp>
    </p:spTree>
    <p:extLst>
      <p:ext uri="{BB962C8B-B14F-4D97-AF65-F5344CB8AC3E}">
        <p14:creationId xmlns:p14="http://schemas.microsoft.com/office/powerpoint/2010/main" val="23239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18"/>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1" nodeType="clickEffect">
                                  <p:stCondLst>
                                    <p:cond delay="0"/>
                                  </p:stCondLst>
                                  <p:childTnLst>
                                    <p:animScale>
                                      <p:cBhvr>
                                        <p:cTn id="14" dur="2000" fill="hold"/>
                                        <p:tgtEl>
                                          <p:spTgt spid="11"/>
                                        </p:tgtEl>
                                      </p:cBhvr>
                                      <p:by x="80000" y="80000"/>
                                    </p:animScale>
                                  </p:childTnLst>
                                </p:cTn>
                              </p:par>
                              <p:par>
                                <p:cTn id="15" presetID="42" presetClass="path" presetSubtype="0" accel="50000" decel="50000" fill="hold" grpId="2" nodeType="withEffect">
                                  <p:stCondLst>
                                    <p:cond delay="0"/>
                                  </p:stCondLst>
                                  <p:childTnLst>
                                    <p:animMotion origin="layout" path="M 0 0 L -0.29167 -0.28889 " pathEditMode="relative" rAng="0" ptsTypes="AA">
                                      <p:cBhvr>
                                        <p:cTn id="16" dur="2000" fill="hold"/>
                                        <p:tgtEl>
                                          <p:spTgt spid="11"/>
                                        </p:tgtEl>
                                        <p:attrNameLst>
                                          <p:attrName>ppt_x</p:attrName>
                                          <p:attrName>ppt_y</p:attrName>
                                        </p:attrNameLst>
                                      </p:cBhvr>
                                      <p:rCtr x="-14583" y="-14444"/>
                                    </p:animMotion>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1" nodeType="clickEffect">
                                  <p:stCondLst>
                                    <p:cond delay="0"/>
                                  </p:stCondLst>
                                  <p:childTnLst>
                                    <p:animScale>
                                      <p:cBhvr>
                                        <p:cTn id="24" dur="2000" fill="hold"/>
                                        <p:tgtEl>
                                          <p:spTgt spid="13"/>
                                        </p:tgtEl>
                                      </p:cBhvr>
                                      <p:by x="80000" y="80000"/>
                                    </p:animScale>
                                  </p:childTnLst>
                                </p:cTn>
                              </p:par>
                              <p:par>
                                <p:cTn id="25" presetID="42" presetClass="path" presetSubtype="0" accel="50000" decel="50000" fill="hold" grpId="2" nodeType="withEffect">
                                  <p:stCondLst>
                                    <p:cond delay="0"/>
                                  </p:stCondLst>
                                  <p:childTnLst>
                                    <p:animMotion origin="layout" path="M 0 0 L 0.28333 -0.31111 " pathEditMode="relative" rAng="0" ptsTypes="AA">
                                      <p:cBhvr>
                                        <p:cTn id="26" dur="2000" fill="hold"/>
                                        <p:tgtEl>
                                          <p:spTgt spid="13"/>
                                        </p:tgtEl>
                                        <p:attrNameLst>
                                          <p:attrName>ppt_x</p:attrName>
                                          <p:attrName>ppt_y</p:attrName>
                                        </p:attrNameLst>
                                      </p:cBhvr>
                                      <p:rCtr x="14167" y="-15556"/>
                                    </p:animMotion>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2000" fill="hold"/>
                                        <p:tgtEl>
                                          <p:spTgt spid="12"/>
                                        </p:tgtEl>
                                      </p:cBhvr>
                                      <p:by x="80000" y="80000"/>
                                    </p:animScale>
                                  </p:childTnLst>
                                </p:cTn>
                              </p:par>
                              <p:par>
                                <p:cTn id="35" presetID="42" presetClass="path" presetSubtype="0" accel="50000" decel="50000" fill="hold" grpId="2" nodeType="withEffect">
                                  <p:stCondLst>
                                    <p:cond delay="0"/>
                                  </p:stCondLst>
                                  <p:childTnLst>
                                    <p:animMotion origin="layout" path="M 0 0 L -0.31667 0.35556 " pathEditMode="relative" rAng="0" ptsTypes="AA">
                                      <p:cBhvr>
                                        <p:cTn id="36" dur="2000" fill="hold"/>
                                        <p:tgtEl>
                                          <p:spTgt spid="12"/>
                                        </p:tgtEl>
                                        <p:attrNameLst>
                                          <p:attrName>ppt_x</p:attrName>
                                          <p:attrName>ppt_y</p:attrName>
                                        </p:attrNameLst>
                                      </p:cBhvr>
                                      <p:rCtr x="-15833" y="17778"/>
                                    </p:animMotion>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grpId="1" nodeType="clickEffect">
                                  <p:stCondLst>
                                    <p:cond delay="0"/>
                                  </p:stCondLst>
                                  <p:childTnLst>
                                    <p:animScale>
                                      <p:cBhvr>
                                        <p:cTn id="44" dur="2000" fill="hold"/>
                                        <p:tgtEl>
                                          <p:spTgt spid="14"/>
                                        </p:tgtEl>
                                      </p:cBhvr>
                                      <p:by x="80000" y="80000"/>
                                    </p:animScale>
                                  </p:childTnLst>
                                </p:cTn>
                              </p:par>
                              <p:par>
                                <p:cTn id="45" presetID="42" presetClass="path" presetSubtype="0" accel="50000" decel="50000" fill="hold" grpId="2" nodeType="withEffect">
                                  <p:stCondLst>
                                    <p:cond delay="0"/>
                                  </p:stCondLst>
                                  <p:childTnLst>
                                    <p:animMotion origin="layout" path="M 0 2.96296E-6 L 0.29167 0.30602 " pathEditMode="relative" rAng="0" ptsTypes="AA">
                                      <p:cBhvr>
                                        <p:cTn id="46" dur="2000" fill="hold"/>
                                        <p:tgtEl>
                                          <p:spTgt spid="14"/>
                                        </p:tgtEl>
                                        <p:attrNameLst>
                                          <p:attrName>ppt_x</p:attrName>
                                          <p:attrName>ppt_y</p:attrName>
                                        </p:attrNameLst>
                                      </p:cBhvr>
                                      <p:rCtr x="14583" y="15301"/>
                                    </p:animMotion>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13" grpId="0"/>
      <p:bldP spid="13" grpId="1"/>
      <p:bldP spid="13" grpId="2"/>
      <p:bldP spid="14" grpId="0"/>
      <p:bldP spid="14" grpId="1"/>
      <p:bldP spid="14" grpId="2"/>
      <p:bldP spid="1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Begin the conversation about recovery</a:t>
            </a:r>
            <a:endParaRPr lang="en-US" dirty="0"/>
          </a:p>
        </p:txBody>
      </p:sp>
      <p:sp>
        <p:nvSpPr>
          <p:cNvPr id="3" name="Content Placeholder 2"/>
          <p:cNvSpPr>
            <a:spLocks noGrp="1"/>
          </p:cNvSpPr>
          <p:nvPr>
            <p:ph sz="quarter" idx="13"/>
          </p:nvPr>
        </p:nvSpPr>
        <p:spPr/>
        <p:txBody>
          <a:bodyPr/>
          <a:lstStyle/>
          <a:p>
            <a:r>
              <a:rPr lang="en-US" dirty="0" smtClean="0"/>
              <a:t>What does the word recovery mean to you?</a:t>
            </a:r>
          </a:p>
          <a:p>
            <a:pPr marL="0" indent="0">
              <a:buNone/>
            </a:pPr>
            <a:endParaRPr lang="en-US" dirty="0" smtClean="0"/>
          </a:p>
          <a:p>
            <a:r>
              <a:rPr lang="en-US" dirty="0" smtClean="0"/>
              <a:t>What helps you feel confident or optimistic about the future?</a:t>
            </a:r>
          </a:p>
          <a:p>
            <a:endParaRPr lang="en-US" dirty="0" smtClean="0"/>
          </a:p>
          <a:p>
            <a:r>
              <a:rPr lang="en-US" dirty="0" smtClean="0"/>
              <a:t>What advice would you give to someone who is discouraged about recovery? </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113</a:t>
            </a:fld>
            <a:endParaRPr lang="en-US"/>
          </a:p>
        </p:txBody>
      </p:sp>
    </p:spTree>
    <p:extLst>
      <p:ext uri="{BB962C8B-B14F-4D97-AF65-F5344CB8AC3E}">
        <p14:creationId xmlns:p14="http://schemas.microsoft.com/office/powerpoint/2010/main" val="360208247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sap-fs01\Training\PHOTOS\Forres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70494" y="-1"/>
            <a:ext cx="10284989" cy="6854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00400" y="3873420"/>
            <a:ext cx="2743200" cy="1815882"/>
          </a:xfrm>
          <a:prstGeom prst="rect">
            <a:avLst/>
          </a:prstGeom>
          <a:noFill/>
        </p:spPr>
        <p:txBody>
          <a:bodyPr wrap="square" rtlCol="0">
            <a:spAutoFit/>
          </a:bodyPr>
          <a:lstStyle/>
          <a:p>
            <a:pPr algn="ctr"/>
            <a:r>
              <a:rPr lang="en-US" sz="2800" b="1" dirty="0" smtClean="0">
                <a:ln>
                  <a:solidFill>
                    <a:srgbClr val="000000"/>
                  </a:solidFill>
                </a:ln>
                <a:solidFill>
                  <a:srgbClr val="FFFF00"/>
                </a:solidFill>
              </a:rPr>
              <a:t>COURAGE</a:t>
            </a:r>
          </a:p>
          <a:p>
            <a:pPr algn="ctr"/>
            <a:r>
              <a:rPr lang="en-US" sz="2800" b="1" dirty="0" smtClean="0">
                <a:ln>
                  <a:solidFill>
                    <a:srgbClr val="000000"/>
                  </a:solidFill>
                </a:ln>
                <a:solidFill>
                  <a:srgbClr val="FFFF00"/>
                </a:solidFill>
              </a:rPr>
              <a:t>SKILLS</a:t>
            </a:r>
          </a:p>
          <a:p>
            <a:pPr algn="ctr"/>
            <a:r>
              <a:rPr lang="en-US" sz="2800" b="1" dirty="0" smtClean="0">
                <a:ln>
                  <a:solidFill>
                    <a:srgbClr val="000000"/>
                  </a:solidFill>
                </a:ln>
                <a:solidFill>
                  <a:srgbClr val="FFFF00"/>
                </a:solidFill>
              </a:rPr>
              <a:t>KNOWLEDGE</a:t>
            </a:r>
          </a:p>
          <a:p>
            <a:pPr algn="ctr"/>
            <a:r>
              <a:rPr lang="en-US" sz="2800" b="1" dirty="0" smtClean="0">
                <a:ln>
                  <a:solidFill>
                    <a:srgbClr val="000000"/>
                  </a:solidFill>
                </a:ln>
                <a:solidFill>
                  <a:srgbClr val="FFFF00"/>
                </a:solidFill>
              </a:rPr>
              <a:t>ASPIRATION</a:t>
            </a:r>
            <a:endParaRPr lang="en-US" sz="2800" b="1" dirty="0">
              <a:ln>
                <a:solidFill>
                  <a:srgbClr val="000000"/>
                </a:solidFill>
              </a:ln>
              <a:solidFill>
                <a:srgbClr val="FFFF00"/>
              </a:solidFill>
            </a:endParaRPr>
          </a:p>
        </p:txBody>
      </p:sp>
      <p:sp>
        <p:nvSpPr>
          <p:cNvPr id="12" name="Rectangle 11"/>
          <p:cNvSpPr/>
          <p:nvPr/>
        </p:nvSpPr>
        <p:spPr>
          <a:xfrm>
            <a:off x="3082987" y="4673025"/>
            <a:ext cx="2202008" cy="584775"/>
          </a:xfrm>
          <a:prstGeom prst="rect">
            <a:avLst/>
          </a:prstGeom>
        </p:spPr>
        <p:txBody>
          <a:bodyPr wrap="square">
            <a:spAutoFit/>
          </a:bodyPr>
          <a:lstStyle/>
          <a:p>
            <a:r>
              <a:rPr lang="en-US" sz="3200" b="1" dirty="0">
                <a:ln>
                  <a:solidFill>
                    <a:srgbClr val="000000"/>
                  </a:solidFill>
                </a:ln>
              </a:rPr>
              <a:t>DESPAIR</a:t>
            </a:r>
          </a:p>
        </p:txBody>
      </p:sp>
      <p:sp>
        <p:nvSpPr>
          <p:cNvPr id="11" name="Rectangle 10"/>
          <p:cNvSpPr/>
          <p:nvPr/>
        </p:nvSpPr>
        <p:spPr>
          <a:xfrm>
            <a:off x="2362200" y="4857561"/>
            <a:ext cx="1821791" cy="769441"/>
          </a:xfrm>
          <a:prstGeom prst="rect">
            <a:avLst/>
          </a:prstGeom>
        </p:spPr>
        <p:txBody>
          <a:bodyPr wrap="square">
            <a:spAutoFit/>
          </a:bodyPr>
          <a:lstStyle/>
          <a:p>
            <a:r>
              <a:rPr lang="en-US" sz="4400" b="1" dirty="0">
                <a:ln>
                  <a:solidFill>
                    <a:srgbClr val="000000"/>
                  </a:solidFill>
                </a:ln>
                <a:solidFill>
                  <a:schemeClr val="bg2">
                    <a:lumMod val="75000"/>
                  </a:schemeClr>
                </a:solidFill>
              </a:rPr>
              <a:t>GRIEF</a:t>
            </a:r>
          </a:p>
        </p:txBody>
      </p:sp>
      <p:sp>
        <p:nvSpPr>
          <p:cNvPr id="9" name="Rectangle 8"/>
          <p:cNvSpPr/>
          <p:nvPr/>
        </p:nvSpPr>
        <p:spPr>
          <a:xfrm>
            <a:off x="4114590" y="4763869"/>
            <a:ext cx="2846805" cy="646331"/>
          </a:xfrm>
          <a:prstGeom prst="rect">
            <a:avLst/>
          </a:prstGeom>
        </p:spPr>
        <p:txBody>
          <a:bodyPr wrap="none">
            <a:spAutoFit/>
          </a:bodyPr>
          <a:lstStyle/>
          <a:p>
            <a:r>
              <a:rPr lang="en-US" sz="3600" b="1" dirty="0">
                <a:ln>
                  <a:solidFill>
                    <a:srgbClr val="000000"/>
                  </a:solidFill>
                </a:ln>
                <a:solidFill>
                  <a:srgbClr val="FFCC00"/>
                </a:solidFill>
              </a:rPr>
              <a:t>FRUSTRATION</a:t>
            </a:r>
          </a:p>
        </p:txBody>
      </p:sp>
      <p:sp>
        <p:nvSpPr>
          <p:cNvPr id="10" name="Rectangle 9"/>
          <p:cNvSpPr/>
          <p:nvPr/>
        </p:nvSpPr>
        <p:spPr>
          <a:xfrm>
            <a:off x="4065795" y="5021759"/>
            <a:ext cx="3142207" cy="769441"/>
          </a:xfrm>
          <a:prstGeom prst="rect">
            <a:avLst/>
          </a:prstGeom>
          <a:noFill/>
          <a:effectLst>
            <a:glow rad="711200">
              <a:schemeClr val="accent6">
                <a:satMod val="175000"/>
                <a:alpha val="0"/>
              </a:schemeClr>
            </a:glow>
            <a:softEdge rad="38100"/>
          </a:effectLst>
        </p:spPr>
        <p:txBody>
          <a:bodyPr wrap="none">
            <a:spAutoFit/>
          </a:bodyPr>
          <a:lstStyle/>
          <a:p>
            <a:r>
              <a:rPr lang="en-US" sz="4400" b="1" dirty="0">
                <a:ln>
                  <a:solidFill>
                    <a:srgbClr val="000000"/>
                  </a:solidFill>
                </a:ln>
                <a:solidFill>
                  <a:schemeClr val="accent6">
                    <a:lumMod val="75000"/>
                  </a:schemeClr>
                </a:solidFill>
                <a:effectLst>
                  <a:glow>
                    <a:srgbClr val="FFFFFF">
                      <a:alpha val="0"/>
                    </a:srgbClr>
                  </a:glow>
                </a:effectLst>
              </a:rPr>
              <a:t>LONELINESS</a:t>
            </a:r>
          </a:p>
        </p:txBody>
      </p:sp>
      <p:sp>
        <p:nvSpPr>
          <p:cNvPr id="8" name="TextBox 7"/>
          <p:cNvSpPr txBox="1"/>
          <p:nvPr/>
        </p:nvSpPr>
        <p:spPr>
          <a:xfrm>
            <a:off x="3122298" y="5283368"/>
            <a:ext cx="2514600" cy="1015663"/>
          </a:xfrm>
          <a:prstGeom prst="rect">
            <a:avLst/>
          </a:prstGeom>
          <a:noFill/>
        </p:spPr>
        <p:txBody>
          <a:bodyPr wrap="square" rtlCol="0">
            <a:spAutoFit/>
          </a:bodyPr>
          <a:lstStyle/>
          <a:p>
            <a:r>
              <a:rPr lang="en-US" sz="6000" b="1" dirty="0" smtClean="0">
                <a:ln>
                  <a:solidFill>
                    <a:srgbClr val="000000"/>
                  </a:solidFill>
                </a:ln>
                <a:solidFill>
                  <a:srgbClr val="FF0000"/>
                </a:solidFill>
              </a:rPr>
              <a:t>ANGER</a:t>
            </a:r>
            <a:endParaRPr lang="en-US" sz="6000" b="1" dirty="0">
              <a:ln>
                <a:solidFill>
                  <a:srgbClr val="000000"/>
                </a:solidFill>
              </a:ln>
              <a:solidFill>
                <a:srgbClr val="FF0000"/>
              </a:solidFill>
            </a:endParaRPr>
          </a:p>
        </p:txBody>
      </p:sp>
      <p:sp>
        <p:nvSpPr>
          <p:cNvPr id="13" name="Title 12"/>
          <p:cNvSpPr>
            <a:spLocks noGrp="1"/>
          </p:cNvSpPr>
          <p:nvPr>
            <p:ph type="title"/>
          </p:nvPr>
        </p:nvSpPr>
        <p:spPr/>
        <p:txBody>
          <a:bodyPr/>
          <a:lstStyle/>
          <a:p>
            <a:pPr algn="ctr"/>
            <a:r>
              <a:rPr lang="en-US" sz="5400" b="1" dirty="0">
                <a:ln>
                  <a:solidFill>
                    <a:schemeClr val="tx1"/>
                  </a:solidFill>
                </a:ln>
                <a:solidFill>
                  <a:schemeClr val="bg1"/>
                </a:solidFill>
              </a:rPr>
              <a:t>Recovery is a </a:t>
            </a:r>
            <a:r>
              <a:rPr lang="en-US" sz="5400" b="1" dirty="0" smtClean="0">
                <a:ln>
                  <a:solidFill>
                    <a:schemeClr val="tx1"/>
                  </a:solidFill>
                </a:ln>
                <a:solidFill>
                  <a:schemeClr val="bg1"/>
                </a:solidFill>
              </a:rPr>
              <a:t>journey</a:t>
            </a:r>
            <a:endParaRPr lang="en-US" sz="4800" dirty="0">
              <a:ln>
                <a:solidFill>
                  <a:schemeClr val="tx1"/>
                </a:solidFill>
              </a:ln>
              <a:solidFill>
                <a:schemeClr val="bg1"/>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114</a:t>
            </a:fld>
            <a:endParaRPr lang="en-US"/>
          </a:p>
        </p:txBody>
      </p:sp>
    </p:spTree>
    <p:extLst>
      <p:ext uri="{BB962C8B-B14F-4D97-AF65-F5344CB8AC3E}">
        <p14:creationId xmlns:p14="http://schemas.microsoft.com/office/powerpoint/2010/main" val="195615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25000" y="25000"/>
                                    </p:animScale>
                                  </p:childTnLst>
                                </p:cTn>
                              </p:par>
                            </p:childTnLst>
                          </p:cTn>
                        </p:par>
                        <p:par>
                          <p:cTn id="7" fill="hold">
                            <p:stCondLst>
                              <p:cond delay="2000"/>
                            </p:stCondLst>
                            <p:childTnLst>
                              <p:par>
                                <p:cTn id="8" presetID="10"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3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4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par>
                          <p:cTn id="19" fill="hold">
                            <p:stCondLst>
                              <p:cond delay="5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par>
                          <p:cTn id="23" fill="hold">
                            <p:stCondLst>
                              <p:cond delay="6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1" grpId="0"/>
      <p:bldP spid="9" grpId="0"/>
      <p:bldP spid="10" grpId="0"/>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EMPATHY IN RECOVERY</a:t>
            </a:r>
            <a:endParaRPr lang="en-US" dirty="0"/>
          </a:p>
        </p:txBody>
      </p:sp>
      <p:sp>
        <p:nvSpPr>
          <p:cNvPr id="3" name="Content Placeholder 2"/>
          <p:cNvSpPr>
            <a:spLocks noGrp="1"/>
          </p:cNvSpPr>
          <p:nvPr>
            <p:ph sz="quarter" idx="13"/>
          </p:nvPr>
        </p:nvSpPr>
        <p:spPr/>
        <p:txBody>
          <a:bodyPr/>
          <a:lstStyle/>
          <a:p>
            <a:r>
              <a:rPr lang="en-US" dirty="0" smtClean="0"/>
              <a:t>Providers should not ignore feelings or experiences as being merely symptoms of mental illness, mood swings, or labile affect</a:t>
            </a:r>
          </a:p>
          <a:p>
            <a:r>
              <a:rPr lang="en-US" dirty="0" smtClean="0"/>
              <a:t>Listen and validate without discounting</a:t>
            </a:r>
          </a:p>
          <a:p>
            <a:r>
              <a:rPr lang="en-US" dirty="0" smtClean="0"/>
              <a:t>Refocus on unpleasant symptoms and preventing them from recurring</a:t>
            </a:r>
          </a:p>
          <a:p>
            <a:r>
              <a:rPr lang="en-US" dirty="0" smtClean="0"/>
              <a:t>Shift focus to becoming involved in something meaningful</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115</a:t>
            </a:fld>
            <a:endParaRPr lang="en-US"/>
          </a:p>
        </p:txBody>
      </p:sp>
    </p:spTree>
    <p:extLst>
      <p:ext uri="{BB962C8B-B14F-4D97-AF65-F5344CB8AC3E}">
        <p14:creationId xmlns:p14="http://schemas.microsoft.com/office/powerpoint/2010/main" val="12418587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recovery-directed talk</a:t>
            </a:r>
            <a:endParaRPr lang="en-US" dirty="0"/>
          </a:p>
        </p:txBody>
      </p:sp>
      <p:sp>
        <p:nvSpPr>
          <p:cNvPr id="3" name="Content Placeholder 2"/>
          <p:cNvSpPr>
            <a:spLocks noGrp="1"/>
          </p:cNvSpPr>
          <p:nvPr>
            <p:ph sz="quarter" idx="13"/>
          </p:nvPr>
        </p:nvSpPr>
        <p:spPr>
          <a:xfrm>
            <a:off x="609600" y="1600200"/>
            <a:ext cx="7924800" cy="4419600"/>
          </a:xfrm>
        </p:spPr>
        <p:txBody>
          <a:bodyPr/>
          <a:lstStyle/>
          <a:p>
            <a:r>
              <a:rPr lang="en-US" dirty="0" smtClean="0"/>
              <a:t>Utilize motivational strategies to encourage discussion of strengths and goals</a:t>
            </a:r>
          </a:p>
          <a:p>
            <a:r>
              <a:rPr lang="en-US" dirty="0" smtClean="0"/>
              <a:t>Help clients identify areas of satisfaction in their life to use as a foundation for further discussions of recovery </a:t>
            </a:r>
          </a:p>
          <a:p>
            <a:r>
              <a:rPr lang="en-US" dirty="0" smtClean="0"/>
              <a:t>Being to develop specific strategies that might help in recovery and being to model and role-play strategies for practice</a:t>
            </a:r>
          </a:p>
          <a:p>
            <a:r>
              <a:rPr lang="en-US" dirty="0" smtClean="0"/>
              <a:t>Connect discussions about strengths, goals and strategies with the Stress-Vulnerability Model</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116</a:t>
            </a:fld>
            <a:endParaRPr lang="en-US"/>
          </a:p>
        </p:txBody>
      </p:sp>
    </p:spTree>
    <p:extLst>
      <p:ext uri="{BB962C8B-B14F-4D97-AF65-F5344CB8AC3E}">
        <p14:creationId xmlns:p14="http://schemas.microsoft.com/office/powerpoint/2010/main" val="21537258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strategies</a:t>
            </a:r>
            <a:endParaRPr lang="en-US" dirty="0"/>
          </a:p>
        </p:txBody>
      </p:sp>
      <p:sp>
        <p:nvSpPr>
          <p:cNvPr id="3" name="Content Placeholder 2"/>
          <p:cNvSpPr>
            <a:spLocks noGrp="1"/>
          </p:cNvSpPr>
          <p:nvPr>
            <p:ph sz="quarter" idx="13"/>
          </p:nvPr>
        </p:nvSpPr>
        <p:spPr>
          <a:xfrm>
            <a:off x="609600" y="1600200"/>
            <a:ext cx="7924800" cy="4648200"/>
          </a:xfrm>
        </p:spPr>
        <p:txBody>
          <a:bodyPr>
            <a:normAutofit/>
          </a:bodyPr>
          <a:lstStyle/>
          <a:p>
            <a:r>
              <a:rPr lang="en-US" dirty="0" smtClean="0"/>
              <a:t>Become involved in self-help programs</a:t>
            </a:r>
          </a:p>
          <a:p>
            <a:r>
              <a:rPr lang="en-US" dirty="0" smtClean="0"/>
              <a:t>Stay active</a:t>
            </a:r>
          </a:p>
          <a:p>
            <a:r>
              <a:rPr lang="en-US" dirty="0" smtClean="0"/>
              <a:t>Develop a support system</a:t>
            </a:r>
          </a:p>
          <a:p>
            <a:r>
              <a:rPr lang="en-US" dirty="0" smtClean="0"/>
              <a:t>Maintain physical health</a:t>
            </a:r>
          </a:p>
          <a:p>
            <a:r>
              <a:rPr lang="en-US" dirty="0" smtClean="0"/>
              <a:t>Be aware of the environment and how it affects you</a:t>
            </a:r>
          </a:p>
          <a:p>
            <a:r>
              <a:rPr lang="en-US" dirty="0" smtClean="0"/>
              <a:t>Make time for leisure and recreation</a:t>
            </a:r>
          </a:p>
          <a:p>
            <a:r>
              <a:rPr lang="en-US" dirty="0" smtClean="0"/>
              <a:t>Express creativity</a:t>
            </a:r>
          </a:p>
          <a:p>
            <a:r>
              <a:rPr lang="en-US" dirty="0" smtClean="0"/>
              <a:t>Express spirituality</a:t>
            </a:r>
          </a:p>
          <a:p>
            <a:r>
              <a:rPr lang="en-US" dirty="0" smtClean="0"/>
              <a:t>Follow through with treatment choices</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117</a:t>
            </a:fld>
            <a:endParaRPr lang="en-US"/>
          </a:p>
        </p:txBody>
      </p:sp>
    </p:spTree>
    <p:extLst>
      <p:ext uri="{BB962C8B-B14F-4D97-AF65-F5344CB8AC3E}">
        <p14:creationId xmlns:p14="http://schemas.microsoft.com/office/powerpoint/2010/main" val="324510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500"/>
                                        <p:tgtEl>
                                          <p:spTgt spid="3">
                                            <p:txEl>
                                              <p:pRg st="7" end="7"/>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Module 4: learning from others</a:t>
            </a:r>
            <a:endParaRPr lang="en-US" dirty="0"/>
          </a:p>
        </p:txBody>
      </p:sp>
      <p:sp>
        <p:nvSpPr>
          <p:cNvPr id="5" name="Text Placeholder 4"/>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5351734D-70CC-4BB3-B384-D0072A22E19A}" type="slidenum">
              <a:rPr lang="en-US" smtClean="0"/>
              <a:pPr>
                <a:defRPr/>
              </a:pPr>
              <a:t>118</a:t>
            </a:fld>
            <a:endParaRPr lang="en-US"/>
          </a:p>
        </p:txBody>
      </p:sp>
    </p:spTree>
    <p:extLst>
      <p:ext uri="{BB962C8B-B14F-4D97-AF65-F5344CB8AC3E}">
        <p14:creationId xmlns:p14="http://schemas.microsoft.com/office/powerpoint/2010/main" val="319646118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others</a:t>
            </a:r>
            <a:endParaRPr lang="en-US" dirty="0"/>
          </a:p>
        </p:txBody>
      </p:sp>
      <p:sp>
        <p:nvSpPr>
          <p:cNvPr id="3" name="Content Placeholder 2"/>
          <p:cNvSpPr>
            <a:spLocks noGrp="1"/>
          </p:cNvSpPr>
          <p:nvPr>
            <p:ph sz="quarter" idx="13"/>
          </p:nvPr>
        </p:nvSpPr>
        <p:spPr/>
        <p:txBody>
          <a:bodyPr/>
          <a:lstStyle/>
          <a:p>
            <a:r>
              <a:rPr lang="en-US" dirty="0" smtClean="0"/>
              <a:t>It is difficult – sometimes impossible – to make changes without some support from others</a:t>
            </a:r>
          </a:p>
          <a:p>
            <a:endParaRPr lang="en-US" dirty="0"/>
          </a:p>
          <a:p>
            <a:r>
              <a:rPr lang="en-US" dirty="0" smtClean="0"/>
              <a:t>Think about a time you had to learn something new or complete a task. Who helped you? What did they do? </a:t>
            </a:r>
          </a:p>
          <a:p>
            <a:endParaRPr lang="en-US" dirty="0"/>
          </a:p>
        </p:txBody>
      </p:sp>
      <p:sp>
        <p:nvSpPr>
          <p:cNvPr id="4" name="Rounded Rectangle 3"/>
          <p:cNvSpPr/>
          <p:nvPr/>
        </p:nvSpPr>
        <p:spPr>
          <a:xfrm>
            <a:off x="4270248" y="5943600"/>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Rounded Rectangle 4"/>
          <p:cNvSpPr/>
          <p:nvPr/>
        </p:nvSpPr>
        <p:spPr>
          <a:xfrm>
            <a:off x="5035296"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Rounded Rectangle 5"/>
          <p:cNvSpPr/>
          <p:nvPr/>
        </p:nvSpPr>
        <p:spPr>
          <a:xfrm>
            <a:off x="3505200"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8" name="Slide Number Placeholder 7"/>
          <p:cNvSpPr>
            <a:spLocks noGrp="1"/>
          </p:cNvSpPr>
          <p:nvPr>
            <p:ph type="sldNum" sz="quarter" idx="16"/>
          </p:nvPr>
        </p:nvSpPr>
        <p:spPr/>
        <p:txBody>
          <a:bodyPr/>
          <a:lstStyle/>
          <a:p>
            <a:pPr>
              <a:defRPr/>
            </a:pPr>
            <a:fld id="{916B351B-9155-4478-A843-9D12552254ED}" type="slidenum">
              <a:rPr lang="en-US" smtClean="0"/>
              <a:pPr>
                <a:defRPr/>
              </a:pPr>
              <a:t>119</a:t>
            </a:fld>
            <a:endParaRPr lang="en-US"/>
          </a:p>
        </p:txBody>
      </p:sp>
    </p:spTree>
    <p:extLst>
      <p:ext uri="{BB962C8B-B14F-4D97-AF65-F5344CB8AC3E}">
        <p14:creationId xmlns:p14="http://schemas.microsoft.com/office/powerpoint/2010/main" val="4081770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evidence-based practices</a:t>
            </a:r>
            <a:endParaRPr lang="en-US" dirty="0"/>
          </a:p>
        </p:txBody>
      </p:sp>
      <p:sp>
        <p:nvSpPr>
          <p:cNvPr id="3" name="Content Placeholder 2"/>
          <p:cNvSpPr>
            <a:spLocks noGrp="1"/>
          </p:cNvSpPr>
          <p:nvPr>
            <p:ph sz="quarter" idx="13"/>
          </p:nvPr>
        </p:nvSpPr>
        <p:spPr/>
        <p:txBody>
          <a:bodyPr>
            <a:normAutofit/>
          </a:bodyPr>
          <a:lstStyle/>
          <a:p>
            <a:r>
              <a:rPr lang="en-US" sz="2800" dirty="0" smtClean="0"/>
              <a:t>Services that have consistently demonstrated their </a:t>
            </a:r>
            <a:r>
              <a:rPr lang="en-US" sz="2800" i="1" dirty="0" smtClean="0"/>
              <a:t>effectiveness</a:t>
            </a:r>
            <a:r>
              <a:rPr lang="en-US" sz="2800" dirty="0" smtClean="0"/>
              <a:t> in helping people with mental illnesses achieve their desired goals</a:t>
            </a:r>
          </a:p>
          <a:p>
            <a:pPr marL="0" indent="0">
              <a:buNone/>
            </a:pPr>
            <a:endParaRPr lang="en-US" sz="2800" dirty="0" smtClean="0"/>
          </a:p>
          <a:p>
            <a:r>
              <a:rPr lang="en-US" sz="2800" dirty="0" smtClean="0"/>
              <a:t>Effectiveness was established by different people who conducted rigorous studies and obtained similar outcomes</a:t>
            </a:r>
            <a:endParaRPr lang="en-US" sz="2800"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12</a:t>
            </a:fld>
            <a:endParaRPr lang="en-US"/>
          </a:p>
        </p:txBody>
      </p:sp>
    </p:spTree>
    <p:extLst>
      <p:ext uri="{BB962C8B-B14F-4D97-AF65-F5344CB8AC3E}">
        <p14:creationId xmlns:p14="http://schemas.microsoft.com/office/powerpoint/2010/main" val="11392056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others</a:t>
            </a:r>
            <a:endParaRPr lang="en-US" dirty="0"/>
          </a:p>
        </p:txBody>
      </p:sp>
      <p:sp>
        <p:nvSpPr>
          <p:cNvPr id="3" name="Content Placeholder 2"/>
          <p:cNvSpPr>
            <a:spLocks noGrp="1"/>
          </p:cNvSpPr>
          <p:nvPr>
            <p:ph sz="quarter" idx="13"/>
          </p:nvPr>
        </p:nvSpPr>
        <p:spPr/>
        <p:txBody>
          <a:bodyPr/>
          <a:lstStyle/>
          <a:p>
            <a:r>
              <a:rPr lang="en-US" dirty="0" smtClean="0"/>
              <a:t>Recovery doesn’t mean going back to where you were before </a:t>
            </a:r>
          </a:p>
          <a:p>
            <a:r>
              <a:rPr lang="en-US" dirty="0" smtClean="0"/>
              <a:t>Recovery is a continuous process of changing, growing, and learning</a:t>
            </a:r>
          </a:p>
          <a:p>
            <a:r>
              <a:rPr lang="en-US" dirty="0" smtClean="0"/>
              <a:t>Other perspectives on mental illness can help clients feel connected with others who can relate to the experience and broaden their knowledge </a:t>
            </a:r>
            <a:endParaRPr lang="en-US" dirty="0"/>
          </a:p>
        </p:txBody>
      </p:sp>
      <p:sp>
        <p:nvSpPr>
          <p:cNvPr id="4" name="Rounded Rectangle 3"/>
          <p:cNvSpPr/>
          <p:nvPr/>
        </p:nvSpPr>
        <p:spPr>
          <a:xfrm>
            <a:off x="4654296"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Rounded Rectangle 4"/>
          <p:cNvSpPr/>
          <p:nvPr/>
        </p:nvSpPr>
        <p:spPr>
          <a:xfrm>
            <a:off x="3892296"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120</a:t>
            </a:fld>
            <a:endParaRPr lang="en-US"/>
          </a:p>
        </p:txBody>
      </p:sp>
    </p:spTree>
    <p:extLst>
      <p:ext uri="{BB962C8B-B14F-4D97-AF65-F5344CB8AC3E}">
        <p14:creationId xmlns:p14="http://schemas.microsoft.com/office/powerpoint/2010/main" val="12763519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1600200"/>
            <a:ext cx="4114800" cy="4114800"/>
          </a:xfrm>
        </p:spPr>
        <p:txBody>
          <a:bodyPr>
            <a:noAutofit/>
          </a:bodyPr>
          <a:lstStyle/>
          <a:p>
            <a:r>
              <a:rPr lang="en-US" sz="2400" dirty="0" smtClean="0">
                <a:latin typeface="Calibri" panose="020F0502020204030204" pitchFamily="34" charset="0"/>
              </a:rPr>
              <a:t>Friends</a:t>
            </a:r>
          </a:p>
          <a:p>
            <a:r>
              <a:rPr lang="en-US" sz="2400" dirty="0" smtClean="0">
                <a:latin typeface="Calibri" panose="020F0502020204030204" pitchFamily="34" charset="0"/>
              </a:rPr>
              <a:t>Family</a:t>
            </a:r>
          </a:p>
          <a:p>
            <a:r>
              <a:rPr lang="en-US" sz="2400" dirty="0" smtClean="0">
                <a:latin typeface="Calibri" panose="020F0502020204030204" pitchFamily="34" charset="0"/>
              </a:rPr>
              <a:t>Specific support group members</a:t>
            </a:r>
          </a:p>
          <a:p>
            <a:r>
              <a:rPr lang="en-US" sz="2400" dirty="0" smtClean="0">
                <a:latin typeface="Calibri" panose="020F0502020204030204" pitchFamily="34" charset="0"/>
              </a:rPr>
              <a:t>Leaders of self-help programs</a:t>
            </a:r>
          </a:p>
          <a:p>
            <a:r>
              <a:rPr lang="en-US" sz="2400" dirty="0" smtClean="0">
                <a:latin typeface="Calibri" panose="020F0502020204030204" pitchFamily="34" charset="0"/>
              </a:rPr>
              <a:t>Spouses/significant others</a:t>
            </a:r>
          </a:p>
          <a:p>
            <a:r>
              <a:rPr lang="en-US" sz="2400" dirty="0" smtClean="0">
                <a:latin typeface="Calibri" panose="020F0502020204030204" pitchFamily="34" charset="0"/>
              </a:rPr>
              <a:t>Roommates</a:t>
            </a:r>
          </a:p>
          <a:p>
            <a:r>
              <a:rPr lang="en-US" sz="2400" dirty="0" smtClean="0">
                <a:latin typeface="Calibri" panose="020F0502020204030204" pitchFamily="34" charset="0"/>
              </a:rPr>
              <a:t>Classmates</a:t>
            </a:r>
          </a:p>
        </p:txBody>
      </p:sp>
      <p:sp>
        <p:nvSpPr>
          <p:cNvPr id="4" name="Content Placeholder 3"/>
          <p:cNvSpPr>
            <a:spLocks noGrp="1"/>
          </p:cNvSpPr>
          <p:nvPr>
            <p:ph sz="quarter" idx="14"/>
          </p:nvPr>
        </p:nvSpPr>
        <p:spPr>
          <a:xfrm>
            <a:off x="4343400" y="1752600"/>
            <a:ext cx="4876800" cy="4114800"/>
          </a:xfrm>
        </p:spPr>
        <p:txBody>
          <a:bodyPr>
            <a:noAutofit/>
          </a:bodyPr>
          <a:lstStyle/>
          <a:p>
            <a:r>
              <a:rPr lang="en-US" sz="2400" dirty="0" smtClean="0">
                <a:latin typeface="Calibri" panose="020F0502020204030204" pitchFamily="34" charset="0"/>
              </a:rPr>
              <a:t>Case managers</a:t>
            </a:r>
          </a:p>
          <a:p>
            <a:r>
              <a:rPr lang="en-US" sz="2400" dirty="0" smtClean="0">
                <a:latin typeface="Calibri" panose="020F0502020204030204" pitchFamily="34" charset="0"/>
              </a:rPr>
              <a:t>Staff </a:t>
            </a:r>
            <a:r>
              <a:rPr lang="en-US" sz="2400" dirty="0">
                <a:latin typeface="Calibri" panose="020F0502020204030204" pitchFamily="34" charset="0"/>
              </a:rPr>
              <a:t>members from housing programs or employment programs</a:t>
            </a:r>
          </a:p>
          <a:p>
            <a:r>
              <a:rPr lang="en-US" sz="2400" dirty="0" smtClean="0">
                <a:latin typeface="Calibri" panose="020F0502020204030204" pitchFamily="34" charset="0"/>
              </a:rPr>
              <a:t>Counselors from other programs</a:t>
            </a:r>
          </a:p>
          <a:p>
            <a:r>
              <a:rPr lang="en-US" sz="2400" dirty="0" smtClean="0">
                <a:latin typeface="Calibri" panose="020F0502020204030204" pitchFamily="34" charset="0"/>
              </a:rPr>
              <a:t>AA or NA groups </a:t>
            </a:r>
          </a:p>
          <a:p>
            <a:r>
              <a:rPr lang="en-US" sz="2400" dirty="0" smtClean="0">
                <a:latin typeface="Calibri" panose="020F0502020204030204" pitchFamily="34" charset="0"/>
              </a:rPr>
              <a:t>Spiritual group leaders or other members</a:t>
            </a:r>
          </a:p>
          <a:p>
            <a:r>
              <a:rPr lang="en-US" sz="2400" dirty="0" smtClean="0">
                <a:latin typeface="Calibri" panose="020F0502020204030204" pitchFamily="34" charset="0"/>
              </a:rPr>
              <a:t>Others?</a:t>
            </a:r>
            <a:endParaRPr lang="en-US" sz="2400" dirty="0">
              <a:latin typeface="Calibri" panose="020F0502020204030204" pitchFamily="34" charset="0"/>
            </a:endParaRPr>
          </a:p>
        </p:txBody>
      </p:sp>
      <p:sp>
        <p:nvSpPr>
          <p:cNvPr id="2" name="Title 1"/>
          <p:cNvSpPr>
            <a:spLocks noGrp="1"/>
          </p:cNvSpPr>
          <p:nvPr>
            <p:ph type="title"/>
          </p:nvPr>
        </p:nvSpPr>
        <p:spPr/>
        <p:txBody>
          <a:bodyPr/>
          <a:lstStyle/>
          <a:p>
            <a:r>
              <a:rPr lang="en-US" dirty="0" smtClean="0"/>
              <a:t>Where do we find supports?</a:t>
            </a:r>
            <a:endParaRPr lang="en-US" dirty="0"/>
          </a:p>
        </p:txBody>
      </p:sp>
      <p:sp>
        <p:nvSpPr>
          <p:cNvPr id="6" name="Slide Number Placeholder 5"/>
          <p:cNvSpPr>
            <a:spLocks noGrp="1"/>
          </p:cNvSpPr>
          <p:nvPr>
            <p:ph type="sldNum" sz="quarter" idx="17"/>
          </p:nvPr>
        </p:nvSpPr>
        <p:spPr/>
        <p:txBody>
          <a:bodyPr/>
          <a:lstStyle/>
          <a:p>
            <a:pPr>
              <a:defRPr/>
            </a:pPr>
            <a:fld id="{9C6B3279-1FEE-4CF1-9074-407D38670DB0}" type="slidenum">
              <a:rPr lang="en-US" smtClean="0"/>
              <a:pPr>
                <a:defRPr/>
              </a:pPr>
              <a:t>121</a:t>
            </a:fld>
            <a:endParaRPr lang="en-US"/>
          </a:p>
        </p:txBody>
      </p:sp>
    </p:spTree>
    <p:extLst>
      <p:ext uri="{BB962C8B-B14F-4D97-AF65-F5344CB8AC3E}">
        <p14:creationId xmlns:p14="http://schemas.microsoft.com/office/powerpoint/2010/main" val="300960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wipe(left)">
                                      <p:cBhvr>
                                        <p:cTn id="35" dur="500"/>
                                        <p:tgtEl>
                                          <p:spTgt spid="4">
                                            <p:txEl>
                                              <p:pRg st="0" end="0"/>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left)">
                                      <p:cBhvr>
                                        <p:cTn id="39" dur="500"/>
                                        <p:tgtEl>
                                          <p:spTgt spid="4">
                                            <p:txEl>
                                              <p:pRg st="1" end="1"/>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left)">
                                      <p:cBhvr>
                                        <p:cTn id="43" dur="500"/>
                                        <p:tgtEl>
                                          <p:spTgt spid="4">
                                            <p:txEl>
                                              <p:pRg st="2" end="2"/>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wipe(left)">
                                      <p:cBhvr>
                                        <p:cTn id="47" dur="500"/>
                                        <p:tgtEl>
                                          <p:spTgt spid="4">
                                            <p:txEl>
                                              <p:pRg st="3" end="3"/>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Effect transition="in" filter="wipe(left)">
                                      <p:cBhvr>
                                        <p:cTn id="51" dur="500"/>
                                        <p:tgtEl>
                                          <p:spTgt spid="4">
                                            <p:txEl>
                                              <p:pRg st="4" end="4"/>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wipe(left)">
                                      <p:cBhvr>
                                        <p:cTn id="5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and building supports</a:t>
            </a:r>
            <a:endParaRPr lang="en-US" dirty="0"/>
          </a:p>
        </p:txBody>
      </p:sp>
      <p:sp>
        <p:nvSpPr>
          <p:cNvPr id="3" name="Content Placeholder 2"/>
          <p:cNvSpPr>
            <a:spLocks noGrp="1"/>
          </p:cNvSpPr>
          <p:nvPr>
            <p:ph sz="quarter" idx="13"/>
          </p:nvPr>
        </p:nvSpPr>
        <p:spPr/>
        <p:txBody>
          <a:bodyPr/>
          <a:lstStyle/>
          <a:p>
            <a:r>
              <a:rPr lang="en-US" dirty="0" smtClean="0"/>
              <a:t>Connect supports to goals previously discussed – how would having others who support you be helpful? What would that look like?</a:t>
            </a:r>
          </a:p>
          <a:p>
            <a:r>
              <a:rPr lang="en-US" dirty="0" smtClean="0"/>
              <a:t>Identify positive relationships the client has had</a:t>
            </a:r>
          </a:p>
          <a:p>
            <a:r>
              <a:rPr lang="en-US" dirty="0" smtClean="0"/>
              <a:t>Focus on building skills that will create longer-lasting relationships in the future</a:t>
            </a:r>
            <a:endParaRPr lang="en-US" dirty="0"/>
          </a:p>
          <a:p>
            <a:r>
              <a:rPr lang="en-US" dirty="0" smtClean="0"/>
              <a:t>Evaluate the advantages/disadvantages of keeping/changing social supports</a:t>
            </a:r>
          </a:p>
        </p:txBody>
      </p:sp>
      <p:sp>
        <p:nvSpPr>
          <p:cNvPr id="4" name="Rounded Rectangle 3"/>
          <p:cNvSpPr/>
          <p:nvPr/>
        </p:nvSpPr>
        <p:spPr>
          <a:xfrm>
            <a:off x="3886200" y="5943600"/>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Rounded Rectangle 4"/>
          <p:cNvSpPr/>
          <p:nvPr/>
        </p:nvSpPr>
        <p:spPr>
          <a:xfrm>
            <a:off x="4654296"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122</a:t>
            </a:fld>
            <a:endParaRPr lang="en-US"/>
          </a:p>
        </p:txBody>
      </p:sp>
    </p:spTree>
    <p:extLst>
      <p:ext uri="{BB962C8B-B14F-4D97-AF65-F5344CB8AC3E}">
        <p14:creationId xmlns:p14="http://schemas.microsoft.com/office/powerpoint/2010/main" val="11090694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supports</a:t>
            </a:r>
            <a:endParaRPr lang="en-US" dirty="0"/>
          </a:p>
        </p:txBody>
      </p:sp>
      <p:sp>
        <p:nvSpPr>
          <p:cNvPr id="3" name="Content Placeholder 2"/>
          <p:cNvSpPr>
            <a:spLocks noGrp="1"/>
          </p:cNvSpPr>
          <p:nvPr>
            <p:ph sz="quarter" idx="13"/>
          </p:nvPr>
        </p:nvSpPr>
        <p:spPr/>
        <p:txBody>
          <a:bodyPr/>
          <a:lstStyle/>
          <a:p>
            <a:r>
              <a:rPr lang="en-US" dirty="0" smtClean="0"/>
              <a:t>What does social support mean to you? </a:t>
            </a:r>
          </a:p>
          <a:p>
            <a:r>
              <a:rPr lang="en-US" dirty="0" smtClean="0"/>
              <a:t>Who is supportive of you?</a:t>
            </a:r>
          </a:p>
          <a:p>
            <a:r>
              <a:rPr lang="en-US" dirty="0" smtClean="0"/>
              <a:t>Which aspects of your relationships are you satisfied with?</a:t>
            </a:r>
          </a:p>
          <a:p>
            <a:r>
              <a:rPr lang="en-US" dirty="0" smtClean="0"/>
              <a:t>What aspects of your relationships would you like to change?</a:t>
            </a:r>
          </a:p>
          <a:p>
            <a:r>
              <a:rPr lang="en-US" dirty="0" smtClean="0"/>
              <a:t>In what ways are you supportive of other people?</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123</a:t>
            </a:fld>
            <a:endParaRPr lang="en-US"/>
          </a:p>
        </p:txBody>
      </p:sp>
    </p:spTree>
    <p:extLst>
      <p:ext uri="{BB962C8B-B14F-4D97-AF65-F5344CB8AC3E}">
        <p14:creationId xmlns:p14="http://schemas.microsoft.com/office/powerpoint/2010/main" val="80022628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09600" y="1600200"/>
            <a:ext cx="4572000" cy="4114800"/>
          </a:xfrm>
        </p:spPr>
        <p:txBody>
          <a:bodyPr>
            <a:noAutofit/>
          </a:bodyPr>
          <a:lstStyle/>
          <a:p>
            <a:r>
              <a:rPr lang="en-US" sz="2400" dirty="0" smtClean="0"/>
              <a:t>Are you satisfied with how you are supportive of other people?</a:t>
            </a:r>
          </a:p>
          <a:p>
            <a:pPr marL="0" indent="0">
              <a:buNone/>
            </a:pPr>
            <a:endParaRPr lang="en-US" sz="1100" dirty="0"/>
          </a:p>
          <a:p>
            <a:r>
              <a:rPr lang="en-US" sz="2400" dirty="0" smtClean="0"/>
              <a:t>Would you like to have more social support in your life?</a:t>
            </a:r>
          </a:p>
          <a:p>
            <a:pPr marL="0" indent="0">
              <a:buNone/>
            </a:pPr>
            <a:endParaRPr lang="en-US" sz="1600" dirty="0"/>
          </a:p>
          <a:p>
            <a:r>
              <a:rPr lang="en-US" sz="2400" dirty="0" smtClean="0"/>
              <a:t>Which best describes how satisfied you are with your social support?</a:t>
            </a:r>
            <a:endParaRPr lang="en-US" sz="2400" dirty="0"/>
          </a:p>
        </p:txBody>
      </p:sp>
      <p:sp>
        <p:nvSpPr>
          <p:cNvPr id="5" name="Content Placeholder 4"/>
          <p:cNvSpPr>
            <a:spLocks noGrp="1"/>
          </p:cNvSpPr>
          <p:nvPr>
            <p:ph sz="quarter" idx="14"/>
          </p:nvPr>
        </p:nvSpPr>
        <p:spPr>
          <a:xfrm>
            <a:off x="5029200" y="1828800"/>
            <a:ext cx="4114800" cy="304800"/>
          </a:xfrm>
        </p:spPr>
        <p:txBody>
          <a:bodyPr>
            <a:noAutofit/>
          </a:bodyPr>
          <a:lstStyle/>
          <a:p>
            <a:pPr marL="914400" lvl="2" indent="0">
              <a:buNone/>
            </a:pPr>
            <a:r>
              <a:rPr lang="en-US" sz="2400" dirty="0" smtClean="0">
                <a:solidFill>
                  <a:srgbClr val="81C02B"/>
                </a:solidFill>
              </a:rPr>
              <a:t>Yes		No</a:t>
            </a:r>
            <a:endParaRPr lang="en-US" sz="2400" dirty="0">
              <a:solidFill>
                <a:srgbClr val="81C02B"/>
              </a:solidFill>
            </a:endParaRPr>
          </a:p>
        </p:txBody>
      </p:sp>
      <p:sp>
        <p:nvSpPr>
          <p:cNvPr id="2" name="Title 1"/>
          <p:cNvSpPr>
            <a:spLocks noGrp="1"/>
          </p:cNvSpPr>
          <p:nvPr>
            <p:ph type="title"/>
          </p:nvPr>
        </p:nvSpPr>
        <p:spPr/>
        <p:txBody>
          <a:bodyPr/>
          <a:lstStyle/>
          <a:p>
            <a:r>
              <a:rPr lang="en-US" dirty="0" smtClean="0"/>
              <a:t>Defining supports</a:t>
            </a:r>
            <a:endParaRPr lang="en-US" dirty="0"/>
          </a:p>
        </p:txBody>
      </p:sp>
      <p:sp>
        <p:nvSpPr>
          <p:cNvPr id="6" name="Rectangle 5"/>
          <p:cNvSpPr/>
          <p:nvPr/>
        </p:nvSpPr>
        <p:spPr>
          <a:xfrm>
            <a:off x="5562600" y="1905000"/>
            <a:ext cx="2667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C02B"/>
              </a:solidFill>
            </a:endParaRPr>
          </a:p>
        </p:txBody>
      </p:sp>
      <p:sp>
        <p:nvSpPr>
          <p:cNvPr id="7" name="Rectangle 6"/>
          <p:cNvSpPr/>
          <p:nvPr/>
        </p:nvSpPr>
        <p:spPr>
          <a:xfrm>
            <a:off x="7315200" y="1905000"/>
            <a:ext cx="2667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C02B"/>
              </a:solidFill>
            </a:endParaRPr>
          </a:p>
        </p:txBody>
      </p:sp>
      <p:sp>
        <p:nvSpPr>
          <p:cNvPr id="8" name="Content Placeholder 4"/>
          <p:cNvSpPr txBox="1">
            <a:spLocks/>
          </p:cNvSpPr>
          <p:nvPr/>
        </p:nvSpPr>
        <p:spPr>
          <a:xfrm>
            <a:off x="5029200" y="3200400"/>
            <a:ext cx="4114800" cy="304800"/>
          </a:xfrm>
          <a:prstGeom prst="rect">
            <a:avLst/>
          </a:prstGeom>
        </p:spPr>
        <p:txBody>
          <a:bodyPr vert="horz" lIns="91440" tIns="45720" rIns="91440" bIns="45720" rtlCol="0">
            <a:noAutofit/>
          </a:bodyPr>
          <a:lstStyle>
            <a:lvl1pPr marL="342900" indent="-342900" algn="l" rtl="0" eaLnBrk="1" fontAlgn="base" hangingPunct="1">
              <a:spcBef>
                <a:spcPct val="20000"/>
              </a:spcBef>
              <a:spcAft>
                <a:spcPts val="600"/>
              </a:spcAft>
              <a:buClr>
                <a:schemeClr val="tx2"/>
              </a:buClr>
              <a:buFont typeface="Arial" charset="0"/>
              <a:buChar char="•"/>
              <a:defRPr sz="1700" kern="1200" spc="30">
                <a:solidFill>
                  <a:srgbClr val="ACD777"/>
                </a:solidFill>
                <a:latin typeface="+mn-lt"/>
                <a:ea typeface="+mn-ea"/>
                <a:cs typeface="+mn-cs"/>
              </a:defRPr>
            </a:lvl1pPr>
            <a:lvl2pPr marL="742950" indent="-28575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2pPr>
            <a:lvl3pPr marL="11430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3pPr>
            <a:lvl4pPr marL="16002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4pPr>
            <a:lvl5pPr marL="20574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914400" lvl="2" indent="0">
              <a:buFont typeface="Arial" charset="0"/>
              <a:buNone/>
            </a:pPr>
            <a:r>
              <a:rPr lang="en-US" sz="2400" smtClean="0">
                <a:solidFill>
                  <a:srgbClr val="81C02B"/>
                </a:solidFill>
              </a:rPr>
              <a:t>Yes		No</a:t>
            </a:r>
            <a:endParaRPr lang="en-US" sz="2400" dirty="0">
              <a:solidFill>
                <a:srgbClr val="81C02B"/>
              </a:solidFill>
            </a:endParaRPr>
          </a:p>
        </p:txBody>
      </p:sp>
      <p:sp>
        <p:nvSpPr>
          <p:cNvPr id="9" name="Rectangle 8"/>
          <p:cNvSpPr/>
          <p:nvPr/>
        </p:nvSpPr>
        <p:spPr>
          <a:xfrm>
            <a:off x="5562600" y="3276600"/>
            <a:ext cx="2667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C02B"/>
              </a:solidFill>
            </a:endParaRPr>
          </a:p>
        </p:txBody>
      </p:sp>
      <p:sp>
        <p:nvSpPr>
          <p:cNvPr id="10" name="Rectangle 9"/>
          <p:cNvSpPr/>
          <p:nvPr/>
        </p:nvSpPr>
        <p:spPr>
          <a:xfrm>
            <a:off x="7315200" y="3276600"/>
            <a:ext cx="2667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C02B"/>
              </a:solidFill>
            </a:endParaRPr>
          </a:p>
        </p:txBody>
      </p:sp>
      <p:sp>
        <p:nvSpPr>
          <p:cNvPr id="11" name="Content Placeholder 4"/>
          <p:cNvSpPr txBox="1">
            <a:spLocks/>
          </p:cNvSpPr>
          <p:nvPr/>
        </p:nvSpPr>
        <p:spPr>
          <a:xfrm>
            <a:off x="5029200" y="4381500"/>
            <a:ext cx="4114800" cy="304800"/>
          </a:xfrm>
          <a:prstGeom prst="rect">
            <a:avLst/>
          </a:prstGeom>
        </p:spPr>
        <p:txBody>
          <a:bodyPr vert="horz" lIns="91440" tIns="45720" rIns="91440" bIns="45720" rtlCol="0">
            <a:noAutofit/>
          </a:bodyPr>
          <a:lstStyle>
            <a:lvl1pPr marL="342900" indent="-342900" algn="l" rtl="0" eaLnBrk="1" fontAlgn="base" hangingPunct="1">
              <a:spcBef>
                <a:spcPct val="20000"/>
              </a:spcBef>
              <a:spcAft>
                <a:spcPts val="600"/>
              </a:spcAft>
              <a:buClr>
                <a:schemeClr val="tx2"/>
              </a:buClr>
              <a:buFont typeface="Arial" charset="0"/>
              <a:buChar char="•"/>
              <a:defRPr sz="1700" kern="1200" spc="30">
                <a:solidFill>
                  <a:srgbClr val="ACD777"/>
                </a:solidFill>
                <a:latin typeface="+mn-lt"/>
                <a:ea typeface="+mn-ea"/>
                <a:cs typeface="+mn-cs"/>
              </a:defRPr>
            </a:lvl1pPr>
            <a:lvl2pPr marL="742950" indent="-28575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2pPr>
            <a:lvl3pPr marL="11430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3pPr>
            <a:lvl4pPr marL="16002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4pPr>
            <a:lvl5pPr marL="20574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914400" lvl="2" indent="0">
              <a:buFont typeface="Arial" charset="0"/>
              <a:buNone/>
            </a:pPr>
            <a:r>
              <a:rPr lang="en-US" sz="1800" dirty="0" smtClean="0">
                <a:solidFill>
                  <a:srgbClr val="81C02B"/>
                </a:solidFill>
              </a:rPr>
              <a:t>Not satisfied	A little 			satisfied</a:t>
            </a:r>
            <a:endParaRPr lang="en-US" sz="1800" dirty="0">
              <a:solidFill>
                <a:srgbClr val="81C02B"/>
              </a:solidFill>
            </a:endParaRPr>
          </a:p>
        </p:txBody>
      </p:sp>
      <p:sp>
        <p:nvSpPr>
          <p:cNvPr id="12" name="Rectangle 11"/>
          <p:cNvSpPr/>
          <p:nvPr/>
        </p:nvSpPr>
        <p:spPr>
          <a:xfrm>
            <a:off x="5562600" y="4457700"/>
            <a:ext cx="2667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C02B"/>
              </a:solidFill>
            </a:endParaRPr>
          </a:p>
        </p:txBody>
      </p:sp>
      <p:sp>
        <p:nvSpPr>
          <p:cNvPr id="13" name="Rectangle 12"/>
          <p:cNvSpPr/>
          <p:nvPr/>
        </p:nvSpPr>
        <p:spPr>
          <a:xfrm>
            <a:off x="7315200" y="4457700"/>
            <a:ext cx="2667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C02B"/>
              </a:solidFill>
            </a:endParaRPr>
          </a:p>
        </p:txBody>
      </p:sp>
      <p:sp>
        <p:nvSpPr>
          <p:cNvPr id="14" name="Content Placeholder 4"/>
          <p:cNvSpPr txBox="1">
            <a:spLocks/>
          </p:cNvSpPr>
          <p:nvPr/>
        </p:nvSpPr>
        <p:spPr>
          <a:xfrm>
            <a:off x="5029200" y="5067300"/>
            <a:ext cx="4114800" cy="304800"/>
          </a:xfrm>
          <a:prstGeom prst="rect">
            <a:avLst/>
          </a:prstGeom>
        </p:spPr>
        <p:txBody>
          <a:bodyPr vert="horz" lIns="91440" tIns="45720" rIns="91440" bIns="45720" rtlCol="0">
            <a:noAutofit/>
          </a:bodyPr>
          <a:lstStyle>
            <a:lvl1pPr marL="342900" indent="-342900" algn="l" rtl="0" eaLnBrk="1" fontAlgn="base" hangingPunct="1">
              <a:spcBef>
                <a:spcPct val="20000"/>
              </a:spcBef>
              <a:spcAft>
                <a:spcPts val="600"/>
              </a:spcAft>
              <a:buClr>
                <a:schemeClr val="tx2"/>
              </a:buClr>
              <a:buFont typeface="Arial" charset="0"/>
              <a:buChar char="•"/>
              <a:defRPr sz="1700" kern="1200" spc="30">
                <a:solidFill>
                  <a:srgbClr val="ACD777"/>
                </a:solidFill>
                <a:latin typeface="+mn-lt"/>
                <a:ea typeface="+mn-ea"/>
                <a:cs typeface="+mn-cs"/>
              </a:defRPr>
            </a:lvl1pPr>
            <a:lvl2pPr marL="742950" indent="-28575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2pPr>
            <a:lvl3pPr marL="11430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3pPr>
            <a:lvl4pPr marL="16002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4pPr>
            <a:lvl5pPr marL="20574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914400" lvl="2" indent="0">
              <a:buFont typeface="Arial" charset="0"/>
              <a:buNone/>
            </a:pPr>
            <a:r>
              <a:rPr lang="en-US" sz="1800" dirty="0" smtClean="0">
                <a:solidFill>
                  <a:srgbClr val="81C02B"/>
                </a:solidFill>
              </a:rPr>
              <a:t>Satisfied		Very satisfied</a:t>
            </a:r>
            <a:endParaRPr lang="en-US" sz="1800" dirty="0">
              <a:solidFill>
                <a:srgbClr val="81C02B"/>
              </a:solidFill>
            </a:endParaRPr>
          </a:p>
        </p:txBody>
      </p:sp>
      <p:sp>
        <p:nvSpPr>
          <p:cNvPr id="15" name="Rectangle 14"/>
          <p:cNvSpPr/>
          <p:nvPr/>
        </p:nvSpPr>
        <p:spPr>
          <a:xfrm>
            <a:off x="5562600" y="5143500"/>
            <a:ext cx="2667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C02B"/>
              </a:solidFill>
            </a:endParaRPr>
          </a:p>
        </p:txBody>
      </p:sp>
      <p:sp>
        <p:nvSpPr>
          <p:cNvPr id="16" name="Rectangle 15"/>
          <p:cNvSpPr/>
          <p:nvPr/>
        </p:nvSpPr>
        <p:spPr>
          <a:xfrm>
            <a:off x="7315200" y="5143500"/>
            <a:ext cx="2667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C02B"/>
              </a:solidFill>
            </a:endParaRPr>
          </a:p>
        </p:txBody>
      </p:sp>
      <p:sp>
        <p:nvSpPr>
          <p:cNvPr id="17" name="Content Placeholder 4"/>
          <p:cNvSpPr txBox="1">
            <a:spLocks/>
          </p:cNvSpPr>
          <p:nvPr/>
        </p:nvSpPr>
        <p:spPr>
          <a:xfrm>
            <a:off x="5029200" y="5715000"/>
            <a:ext cx="4114800" cy="304800"/>
          </a:xfrm>
          <a:prstGeom prst="rect">
            <a:avLst/>
          </a:prstGeom>
        </p:spPr>
        <p:txBody>
          <a:bodyPr vert="horz" lIns="91440" tIns="45720" rIns="91440" bIns="45720" rtlCol="0">
            <a:noAutofit/>
          </a:bodyPr>
          <a:lstStyle>
            <a:lvl1pPr marL="342900" indent="-342900" algn="l" rtl="0" eaLnBrk="1" fontAlgn="base" hangingPunct="1">
              <a:spcBef>
                <a:spcPct val="20000"/>
              </a:spcBef>
              <a:spcAft>
                <a:spcPts val="600"/>
              </a:spcAft>
              <a:buClr>
                <a:schemeClr val="tx2"/>
              </a:buClr>
              <a:buFont typeface="Arial" charset="0"/>
              <a:buChar char="•"/>
              <a:defRPr sz="1700" kern="1200" spc="30">
                <a:solidFill>
                  <a:srgbClr val="ACD777"/>
                </a:solidFill>
                <a:latin typeface="+mn-lt"/>
                <a:ea typeface="+mn-ea"/>
                <a:cs typeface="+mn-cs"/>
              </a:defRPr>
            </a:lvl1pPr>
            <a:lvl2pPr marL="742950" indent="-28575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2pPr>
            <a:lvl3pPr marL="11430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3pPr>
            <a:lvl4pPr marL="16002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4pPr>
            <a:lvl5pPr marL="2057400" indent="-228600" algn="l" rtl="0" eaLnBrk="1" fontAlgn="base" hangingPunct="1">
              <a:spcBef>
                <a:spcPct val="20000"/>
              </a:spcBef>
              <a:spcAft>
                <a:spcPts val="600"/>
              </a:spcAft>
              <a:buClr>
                <a:schemeClr val="tx2"/>
              </a:buClr>
              <a:buFont typeface="Arial" charset="0"/>
              <a:buChar char="•"/>
              <a:defRPr sz="1700" kern="1200" spc="30">
                <a:solidFill>
                  <a:srgbClr val="FFFFFF"/>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914400" lvl="2" indent="0">
              <a:buFont typeface="Arial" charset="0"/>
              <a:buNone/>
            </a:pPr>
            <a:r>
              <a:rPr lang="en-US" sz="1800" dirty="0" smtClean="0">
                <a:solidFill>
                  <a:srgbClr val="81C02B"/>
                </a:solidFill>
              </a:rPr>
              <a:t>Highly satisfied	</a:t>
            </a:r>
            <a:endParaRPr lang="en-US" sz="1800" dirty="0">
              <a:solidFill>
                <a:srgbClr val="81C02B"/>
              </a:solidFill>
            </a:endParaRPr>
          </a:p>
        </p:txBody>
      </p:sp>
      <p:sp>
        <p:nvSpPr>
          <p:cNvPr id="18" name="Rectangle 17"/>
          <p:cNvSpPr/>
          <p:nvPr/>
        </p:nvSpPr>
        <p:spPr>
          <a:xfrm>
            <a:off x="5562600" y="5791200"/>
            <a:ext cx="26670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C02B"/>
              </a:solidFill>
            </a:endParaRPr>
          </a:p>
        </p:txBody>
      </p:sp>
      <p:sp>
        <p:nvSpPr>
          <p:cNvPr id="19" name="Slide Number Placeholder 18"/>
          <p:cNvSpPr>
            <a:spLocks noGrp="1"/>
          </p:cNvSpPr>
          <p:nvPr>
            <p:ph type="sldNum" sz="quarter" idx="17"/>
          </p:nvPr>
        </p:nvSpPr>
        <p:spPr/>
        <p:txBody>
          <a:bodyPr/>
          <a:lstStyle/>
          <a:p>
            <a:pPr>
              <a:defRPr/>
            </a:pPr>
            <a:fld id="{9C6B3279-1FEE-4CF1-9074-407D38670DB0}" type="slidenum">
              <a:rPr lang="en-US" smtClean="0"/>
              <a:pPr>
                <a:defRPr/>
              </a:pPr>
              <a:t>124</a:t>
            </a:fld>
            <a:endParaRPr lang="en-US"/>
          </a:p>
        </p:txBody>
      </p:sp>
    </p:spTree>
    <p:extLst>
      <p:ext uri="{BB962C8B-B14F-4D97-AF65-F5344CB8AC3E}">
        <p14:creationId xmlns:p14="http://schemas.microsoft.com/office/powerpoint/2010/main" val="104902039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Develop strategies to connect</a:t>
            </a:r>
            <a:endParaRPr lang="en-US" dirty="0"/>
          </a:p>
        </p:txBody>
      </p:sp>
      <p:sp>
        <p:nvSpPr>
          <p:cNvPr id="6" name="Content Placeholder 5"/>
          <p:cNvSpPr>
            <a:spLocks noGrp="1"/>
          </p:cNvSpPr>
          <p:nvPr>
            <p:ph sz="quarter" idx="13"/>
          </p:nvPr>
        </p:nvSpPr>
        <p:spPr/>
        <p:txBody>
          <a:bodyPr/>
          <a:lstStyle/>
          <a:p>
            <a:r>
              <a:rPr lang="en-US" dirty="0" smtClean="0"/>
              <a:t>What have you done in the past to connect with others?</a:t>
            </a:r>
          </a:p>
          <a:p>
            <a:r>
              <a:rPr lang="en-US" dirty="0" smtClean="0"/>
              <a:t>Increase the number of people with whom you have contact OR improve the quality of your relationships with people who you see regularly</a:t>
            </a:r>
          </a:p>
          <a:p>
            <a:r>
              <a:rPr lang="en-US" dirty="0" smtClean="0"/>
              <a:t>The basics to connect:</a:t>
            </a:r>
          </a:p>
          <a:p>
            <a:pPr lvl="1"/>
            <a:r>
              <a:rPr lang="en-US" dirty="0" smtClean="0"/>
              <a:t>Find good places to meet people</a:t>
            </a:r>
          </a:p>
          <a:p>
            <a:pPr lvl="1"/>
            <a:r>
              <a:rPr lang="en-US" dirty="0" smtClean="0"/>
              <a:t>Start conversations</a:t>
            </a:r>
          </a:p>
          <a:p>
            <a:pPr lvl="1"/>
            <a:r>
              <a:rPr lang="en-US" dirty="0" smtClean="0"/>
              <a:t>Be responsive to what the other person says</a:t>
            </a:r>
            <a:endParaRPr lang="en-US" dirty="0"/>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125</a:t>
            </a:fld>
            <a:endParaRPr lang="en-US"/>
          </a:p>
        </p:txBody>
      </p:sp>
    </p:spTree>
    <p:extLst>
      <p:ext uri="{BB962C8B-B14F-4D97-AF65-F5344CB8AC3E}">
        <p14:creationId xmlns:p14="http://schemas.microsoft.com/office/powerpoint/2010/main" val="43157869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a conversation</a:t>
            </a:r>
            <a:endParaRPr lang="en-US" dirty="0"/>
          </a:p>
        </p:txBody>
      </p:sp>
      <p:sp>
        <p:nvSpPr>
          <p:cNvPr id="3" name="Content Placeholder 2"/>
          <p:cNvSpPr>
            <a:spLocks noGrp="1"/>
          </p:cNvSpPr>
          <p:nvPr>
            <p:ph sz="quarter" idx="13"/>
          </p:nvPr>
        </p:nvSpPr>
        <p:spPr>
          <a:xfrm>
            <a:off x="609600" y="1600200"/>
            <a:ext cx="7924800" cy="4419600"/>
          </a:xfrm>
        </p:spPr>
        <p:txBody>
          <a:bodyPr>
            <a:normAutofit lnSpcReduction="10000"/>
          </a:bodyPr>
          <a:lstStyle/>
          <a:p>
            <a:r>
              <a:rPr lang="en-US" dirty="0" smtClean="0"/>
              <a:t>Find someone who isn’t occupied</a:t>
            </a:r>
          </a:p>
          <a:p>
            <a:r>
              <a:rPr lang="en-US" dirty="0" smtClean="0"/>
              <a:t>Choose an interesting topic. What interesting topics can you think of?</a:t>
            </a:r>
          </a:p>
          <a:p>
            <a:r>
              <a:rPr lang="en-US" dirty="0" smtClean="0"/>
              <a:t>Look at the person</a:t>
            </a:r>
          </a:p>
          <a:p>
            <a:r>
              <a:rPr lang="en-US" dirty="0" smtClean="0"/>
              <a:t>Demonstrate active listening skills</a:t>
            </a:r>
          </a:p>
          <a:p>
            <a:r>
              <a:rPr lang="en-US" dirty="0" smtClean="0"/>
              <a:t>Ask follow-up questions and respond to their comments to let them know you’re interested in their perspective</a:t>
            </a:r>
          </a:p>
          <a:p>
            <a:r>
              <a:rPr lang="en-US" dirty="0" smtClean="0"/>
              <a:t>If the person seems uninterested, try changing topics or politely ending the conversation</a:t>
            </a:r>
          </a:p>
          <a:p>
            <a:r>
              <a:rPr lang="en-US" dirty="0" smtClean="0"/>
              <a:t>Avoid telling very personal things about yourself</a:t>
            </a:r>
          </a:p>
          <a:p>
            <a:endParaRPr lang="en-US" dirty="0"/>
          </a:p>
        </p:txBody>
      </p:sp>
      <p:sp>
        <p:nvSpPr>
          <p:cNvPr id="5" name="Rounded Rectangle 4"/>
          <p:cNvSpPr/>
          <p:nvPr/>
        </p:nvSpPr>
        <p:spPr>
          <a:xfrm>
            <a:off x="4654296"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Rounded Rectangle 5"/>
          <p:cNvSpPr/>
          <p:nvPr/>
        </p:nvSpPr>
        <p:spPr>
          <a:xfrm>
            <a:off x="3892296"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126</a:t>
            </a:fld>
            <a:endParaRPr lang="en-US"/>
          </a:p>
        </p:txBody>
      </p:sp>
    </p:spTree>
    <p:extLst>
      <p:ext uri="{BB962C8B-B14F-4D97-AF65-F5344CB8AC3E}">
        <p14:creationId xmlns:p14="http://schemas.microsoft.com/office/powerpoint/2010/main" val="224296602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157" y="261938"/>
            <a:ext cx="6643687" cy="5978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5100" y="6163032"/>
            <a:ext cx="1752600" cy="369332"/>
          </a:xfrm>
          <a:prstGeom prst="rect">
            <a:avLst/>
          </a:prstGeom>
          <a:noFill/>
        </p:spPr>
        <p:txBody>
          <a:bodyPr wrap="square" rtlCol="0">
            <a:spAutoFit/>
          </a:bodyPr>
          <a:lstStyle/>
          <a:p>
            <a:r>
              <a:rPr lang="en-US" dirty="0" smtClean="0"/>
              <a:t>Topic 4</a:t>
            </a:r>
            <a:endParaRPr lang="en-US" dirty="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127</a:t>
            </a:fld>
            <a:endParaRPr lang="en-US"/>
          </a:p>
        </p:txBody>
      </p:sp>
    </p:spTree>
    <p:extLst>
      <p:ext uri="{BB962C8B-B14F-4D97-AF65-F5344CB8AC3E}">
        <p14:creationId xmlns:p14="http://schemas.microsoft.com/office/powerpoint/2010/main" val="221525931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he Big Bang Theory- Sheldon making friends (The Scientific Way)">
            <a:hlinkClick r:id="" action="ppaction://media"/>
          </p:cNvPr>
          <p:cNvPicPr>
            <a:picLocks noChangeAspect="1"/>
          </p:cNvPicPr>
          <p:nvPr>
            <a:videoFile r:link="rId1"/>
            <p:extLst>
              <p:ext uri="{DAA4B4D4-6D71-4841-9C94-3DE7FCFB9230}">
                <p14:media xmlns:p14="http://schemas.microsoft.com/office/powerpoint/2010/main" r:embed="rId2">
                  <p14:trim st="395000" end="61416"/>
                </p14:media>
              </p:ext>
            </p:extLst>
          </p:nvPr>
        </p:nvPicPr>
        <p:blipFill>
          <a:blip r:embed="rId4"/>
          <a:stretch>
            <a:fillRect/>
          </a:stretch>
        </p:blipFill>
        <p:spPr>
          <a:xfrm>
            <a:off x="762000" y="1295400"/>
            <a:ext cx="7315200" cy="4024313"/>
          </a:xfrm>
          <a:prstGeom prst="rect">
            <a:avLst/>
          </a:prstGeom>
        </p:spPr>
      </p:pic>
      <p:sp>
        <p:nvSpPr>
          <p:cNvPr id="5" name="Slide Number Placeholder 4"/>
          <p:cNvSpPr>
            <a:spLocks noGrp="1"/>
          </p:cNvSpPr>
          <p:nvPr>
            <p:ph type="sldNum" sz="quarter" idx="4294967295"/>
          </p:nvPr>
        </p:nvSpPr>
        <p:spPr>
          <a:xfrm>
            <a:off x="8153400" y="6356350"/>
            <a:ext cx="990600" cy="365125"/>
          </a:xfrm>
        </p:spPr>
        <p:txBody>
          <a:bodyPr/>
          <a:lstStyle/>
          <a:p>
            <a:pPr>
              <a:defRPr/>
            </a:pPr>
            <a:fld id="{9C6B3279-1FEE-4CF1-9074-407D38670DB0}" type="slidenum">
              <a:rPr lang="en-US" smtClean="0"/>
              <a:pPr>
                <a:defRPr/>
              </a:pPr>
              <a:t>128</a:t>
            </a:fld>
            <a:endParaRPr lang="en-US"/>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563" y="1143000"/>
            <a:ext cx="6735383" cy="4495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4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obstacles</a:t>
            </a:r>
            <a:endParaRPr lang="en-US" dirty="0"/>
          </a:p>
        </p:txBody>
      </p:sp>
      <p:sp>
        <p:nvSpPr>
          <p:cNvPr id="3" name="Content Placeholder 2"/>
          <p:cNvSpPr>
            <a:spLocks noGrp="1"/>
          </p:cNvSpPr>
          <p:nvPr>
            <p:ph sz="quarter" idx="13"/>
          </p:nvPr>
        </p:nvSpPr>
        <p:spPr/>
        <p:txBody>
          <a:bodyPr/>
          <a:lstStyle/>
          <a:p>
            <a:r>
              <a:rPr lang="en-US" dirty="0" smtClean="0"/>
              <a:t>Developing insight in identifying levels of closeness</a:t>
            </a:r>
          </a:p>
          <a:p>
            <a:r>
              <a:rPr lang="en-US" dirty="0" smtClean="0"/>
              <a:t>Deciding what to disclose is a personal decision</a:t>
            </a:r>
            <a:endParaRPr lang="en-US" dirty="0"/>
          </a:p>
        </p:txBody>
      </p:sp>
      <p:cxnSp>
        <p:nvCxnSpPr>
          <p:cNvPr id="5" name="Straight Arrow Connector 4"/>
          <p:cNvCxnSpPr/>
          <p:nvPr/>
        </p:nvCxnSpPr>
        <p:spPr>
          <a:xfrm>
            <a:off x="914400" y="2743200"/>
            <a:ext cx="7315200" cy="2971800"/>
          </a:xfrm>
          <a:prstGeom prst="straightConnector1">
            <a:avLst/>
          </a:prstGeom>
          <a:ln w="127000">
            <a:solidFill>
              <a:srgbClr val="ACD777"/>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3191470"/>
            <a:ext cx="3200400" cy="923330"/>
          </a:xfrm>
          <a:prstGeom prst="rect">
            <a:avLst/>
          </a:prstGeom>
          <a:noFill/>
        </p:spPr>
        <p:txBody>
          <a:bodyPr wrap="square" rtlCol="0">
            <a:spAutoFit/>
          </a:bodyPr>
          <a:lstStyle/>
          <a:p>
            <a:r>
              <a:rPr lang="en-US" i="1" dirty="0" smtClean="0">
                <a:solidFill>
                  <a:srgbClr val="81C02B"/>
                </a:solidFill>
              </a:rPr>
              <a:t>High disclosure: </a:t>
            </a:r>
          </a:p>
          <a:p>
            <a:r>
              <a:rPr lang="en-US" dirty="0" smtClean="0">
                <a:solidFill>
                  <a:srgbClr val="81C02B"/>
                </a:solidFill>
              </a:rPr>
              <a:t>telling something very </a:t>
            </a:r>
          </a:p>
          <a:p>
            <a:r>
              <a:rPr lang="en-US" dirty="0" smtClean="0">
                <a:solidFill>
                  <a:srgbClr val="81C02B"/>
                </a:solidFill>
              </a:rPr>
              <a:t>personal about yourself</a:t>
            </a:r>
          </a:p>
        </p:txBody>
      </p:sp>
      <p:sp>
        <p:nvSpPr>
          <p:cNvPr id="7" name="TextBox 6"/>
          <p:cNvSpPr txBox="1"/>
          <p:nvPr/>
        </p:nvSpPr>
        <p:spPr>
          <a:xfrm>
            <a:off x="5638800" y="3886200"/>
            <a:ext cx="3200400" cy="1200329"/>
          </a:xfrm>
          <a:prstGeom prst="rect">
            <a:avLst/>
          </a:prstGeom>
          <a:noFill/>
        </p:spPr>
        <p:txBody>
          <a:bodyPr wrap="square" rtlCol="0">
            <a:spAutoFit/>
          </a:bodyPr>
          <a:lstStyle/>
          <a:p>
            <a:pPr algn="r"/>
            <a:r>
              <a:rPr lang="en-US" i="1" dirty="0" smtClean="0">
                <a:solidFill>
                  <a:srgbClr val="81C02B"/>
                </a:solidFill>
              </a:rPr>
              <a:t>Low disclosure: </a:t>
            </a:r>
          </a:p>
          <a:p>
            <a:pPr algn="r"/>
            <a:r>
              <a:rPr lang="en-US" dirty="0" smtClean="0">
                <a:solidFill>
                  <a:srgbClr val="81C02B"/>
                </a:solidFill>
              </a:rPr>
              <a:t>telling the person something</a:t>
            </a:r>
          </a:p>
          <a:p>
            <a:pPr algn="r"/>
            <a:r>
              <a:rPr lang="en-US" dirty="0" smtClean="0">
                <a:solidFill>
                  <a:srgbClr val="81C02B"/>
                </a:solidFill>
              </a:rPr>
              <a:t>about yourself that isn’t highly</a:t>
            </a:r>
          </a:p>
          <a:p>
            <a:pPr algn="r"/>
            <a:r>
              <a:rPr lang="en-US" dirty="0" smtClean="0">
                <a:solidFill>
                  <a:srgbClr val="81C02B"/>
                </a:solidFill>
              </a:rPr>
              <a:t>personal</a:t>
            </a:r>
            <a:endParaRPr lang="en-US" dirty="0">
              <a:solidFill>
                <a:srgbClr val="81C02B"/>
              </a:solidFill>
            </a:endParaRPr>
          </a:p>
        </p:txBody>
      </p:sp>
      <p:sp>
        <p:nvSpPr>
          <p:cNvPr id="8" name="Slide Number Placeholder 7"/>
          <p:cNvSpPr>
            <a:spLocks noGrp="1"/>
          </p:cNvSpPr>
          <p:nvPr>
            <p:ph type="sldNum" sz="quarter" idx="16"/>
          </p:nvPr>
        </p:nvSpPr>
        <p:spPr/>
        <p:txBody>
          <a:bodyPr/>
          <a:lstStyle/>
          <a:p>
            <a:pPr>
              <a:defRPr/>
            </a:pPr>
            <a:fld id="{916B351B-9155-4478-A843-9D12552254ED}" type="slidenum">
              <a:rPr lang="en-US" smtClean="0"/>
              <a:pPr>
                <a:defRPr/>
              </a:pPr>
              <a:t>129</a:t>
            </a:fld>
            <a:endParaRPr lang="en-US"/>
          </a:p>
        </p:txBody>
      </p:sp>
    </p:spTree>
    <p:extLst>
      <p:ext uri="{BB962C8B-B14F-4D97-AF65-F5344CB8AC3E}">
        <p14:creationId xmlns:p14="http://schemas.microsoft.com/office/powerpoint/2010/main" val="452856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implement evidence-based practices?</a:t>
            </a:r>
            <a:endParaRPr lang="en-US" dirty="0"/>
          </a:p>
        </p:txBody>
      </p:sp>
      <p:sp>
        <p:nvSpPr>
          <p:cNvPr id="3" name="Content Placeholder 2"/>
          <p:cNvSpPr>
            <a:spLocks noGrp="1"/>
          </p:cNvSpPr>
          <p:nvPr>
            <p:ph sz="quarter" idx="13"/>
          </p:nvPr>
        </p:nvSpPr>
        <p:spPr>
          <a:xfrm>
            <a:off x="609600" y="1600200"/>
            <a:ext cx="8534400" cy="4114800"/>
          </a:xfrm>
        </p:spPr>
        <p:txBody>
          <a:bodyPr>
            <a:normAutofit/>
          </a:bodyPr>
          <a:lstStyle/>
          <a:p>
            <a:endParaRPr lang="en-US" dirty="0" smtClean="0"/>
          </a:p>
          <a:p>
            <a:pPr marL="0" indent="0">
              <a:spcBef>
                <a:spcPts val="0"/>
              </a:spcBef>
              <a:buNone/>
            </a:pPr>
            <a:r>
              <a:rPr lang="en-US" dirty="0" smtClean="0"/>
              <a:t>According to the New Freedom Commission </a:t>
            </a:r>
          </a:p>
          <a:p>
            <a:pPr marL="0" indent="0">
              <a:spcBef>
                <a:spcPts val="0"/>
              </a:spcBef>
              <a:buNone/>
            </a:pPr>
            <a:r>
              <a:rPr lang="en-US" dirty="0" smtClean="0"/>
              <a:t>on Mental Health:</a:t>
            </a:r>
          </a:p>
        </p:txBody>
      </p:sp>
      <p:sp>
        <p:nvSpPr>
          <p:cNvPr id="4" name="TextBox 3"/>
          <p:cNvSpPr txBox="1"/>
          <p:nvPr/>
        </p:nvSpPr>
        <p:spPr>
          <a:xfrm>
            <a:off x="914400" y="3178076"/>
            <a:ext cx="8001000" cy="2308324"/>
          </a:xfrm>
          <a:prstGeom prst="rect">
            <a:avLst/>
          </a:prstGeom>
          <a:noFill/>
        </p:spPr>
        <p:txBody>
          <a:bodyPr wrap="square" rtlCol="0">
            <a:spAutoFit/>
          </a:bodyPr>
          <a:lstStyle/>
          <a:p>
            <a:pPr marL="0" indent="0">
              <a:buNone/>
            </a:pPr>
            <a:r>
              <a:rPr lang="en-US" sz="3600" dirty="0">
                <a:solidFill>
                  <a:srgbClr val="FFFFFF"/>
                </a:solidFill>
              </a:rPr>
              <a:t>State-of-the-art treatments, based on decades of research, are not being transferred from research to community settings</a:t>
            </a:r>
            <a:endParaRPr lang="en-US" sz="3200" dirty="0"/>
          </a:p>
          <a:p>
            <a:pPr marL="0" indent="0">
              <a:buNone/>
            </a:pPr>
            <a:endParaRPr lang="en-US" dirty="0"/>
          </a:p>
          <a:p>
            <a:endParaRPr lang="en-US" b="1" dirty="0"/>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13</a:t>
            </a:fld>
            <a:endParaRPr lang="en-US"/>
          </a:p>
        </p:txBody>
      </p:sp>
    </p:spTree>
    <p:extLst>
      <p:ext uri="{BB962C8B-B14F-4D97-AF65-F5344CB8AC3E}">
        <p14:creationId xmlns:p14="http://schemas.microsoft.com/office/powerpoint/2010/main" val="145660615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services</a:t>
            </a:r>
            <a:endParaRPr lang="en-US" dirty="0"/>
          </a:p>
        </p:txBody>
      </p:sp>
      <p:sp>
        <p:nvSpPr>
          <p:cNvPr id="3" name="Content Placeholder 2"/>
          <p:cNvSpPr>
            <a:spLocks noGrp="1"/>
          </p:cNvSpPr>
          <p:nvPr>
            <p:ph sz="quarter" idx="13"/>
          </p:nvPr>
        </p:nvSpPr>
        <p:spPr>
          <a:xfrm>
            <a:off x="609600" y="1600200"/>
            <a:ext cx="7924800" cy="4495800"/>
          </a:xfrm>
        </p:spPr>
        <p:txBody>
          <a:bodyPr>
            <a:normAutofit lnSpcReduction="10000"/>
          </a:bodyPr>
          <a:lstStyle/>
          <a:p>
            <a:r>
              <a:rPr lang="en-US" dirty="0" smtClean="0"/>
              <a:t>Encourage clients to be an active participant in determining which services to enroll in</a:t>
            </a:r>
          </a:p>
          <a:p>
            <a:r>
              <a:rPr lang="en-US" dirty="0" smtClean="0"/>
              <a:t>Get feedback from peers who have experienced different services</a:t>
            </a:r>
          </a:p>
          <a:p>
            <a:r>
              <a:rPr lang="en-US" dirty="0" smtClean="0"/>
              <a:t>Seek assistance from specific programs such as local CMHCs, research centers, consumer support agencies, or advocacy groups</a:t>
            </a:r>
          </a:p>
          <a:p>
            <a:r>
              <a:rPr lang="en-US" dirty="0" smtClean="0"/>
              <a:t>Contact your local Department of Mental Health</a:t>
            </a:r>
          </a:p>
          <a:p>
            <a:r>
              <a:rPr lang="en-US" dirty="0" smtClean="0"/>
              <a:t>Review and discuss the statements in the IMR handout “What types of services do Community Mental Health Centers offer?”</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130</a:t>
            </a:fld>
            <a:endParaRPr lang="en-US"/>
          </a:p>
        </p:txBody>
      </p:sp>
    </p:spTree>
    <p:extLst>
      <p:ext uri="{BB962C8B-B14F-4D97-AF65-F5344CB8AC3E}">
        <p14:creationId xmlns:p14="http://schemas.microsoft.com/office/powerpoint/2010/main" val="12485812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066800"/>
            <a:ext cx="3733800" cy="4114800"/>
          </a:xfrm>
        </p:spPr>
        <p:txBody>
          <a:bodyPr>
            <a:noAutofit/>
          </a:bodyPr>
          <a:lstStyle/>
          <a:p>
            <a:r>
              <a:rPr lang="en-US" sz="2400" dirty="0" smtClean="0"/>
              <a:t>Mental health evaluation</a:t>
            </a:r>
          </a:p>
          <a:p>
            <a:r>
              <a:rPr lang="en-US" sz="2400" dirty="0" smtClean="0"/>
              <a:t>Case management</a:t>
            </a:r>
          </a:p>
          <a:p>
            <a:r>
              <a:rPr lang="en-US" sz="2400" dirty="0" smtClean="0"/>
              <a:t>Medication services</a:t>
            </a:r>
          </a:p>
          <a:p>
            <a:r>
              <a:rPr lang="en-US" sz="2400" dirty="0" smtClean="0"/>
              <a:t>Peer support </a:t>
            </a:r>
          </a:p>
          <a:p>
            <a:r>
              <a:rPr lang="en-US" sz="2400" dirty="0" smtClean="0"/>
              <a:t>Individual therapy</a:t>
            </a:r>
          </a:p>
          <a:p>
            <a:r>
              <a:rPr lang="en-US" sz="2400" dirty="0" smtClean="0"/>
              <a:t>Group therapy</a:t>
            </a:r>
          </a:p>
          <a:p>
            <a:r>
              <a:rPr lang="en-US" sz="2400" dirty="0" smtClean="0"/>
              <a:t>Family psychoeducation</a:t>
            </a:r>
          </a:p>
          <a:p>
            <a:r>
              <a:rPr lang="en-US" sz="2400" dirty="0" smtClean="0"/>
              <a:t>Social skills training</a:t>
            </a:r>
          </a:p>
          <a:p>
            <a:r>
              <a:rPr lang="en-US" sz="2400" dirty="0" smtClean="0"/>
              <a:t>Integrated COD treatment</a:t>
            </a:r>
          </a:p>
        </p:txBody>
      </p:sp>
      <p:sp>
        <p:nvSpPr>
          <p:cNvPr id="5" name="Content Placeholder 4"/>
          <p:cNvSpPr>
            <a:spLocks noGrp="1"/>
          </p:cNvSpPr>
          <p:nvPr>
            <p:ph sz="quarter" idx="14"/>
          </p:nvPr>
        </p:nvSpPr>
        <p:spPr>
          <a:xfrm>
            <a:off x="4800600" y="1066800"/>
            <a:ext cx="3733800" cy="4572000"/>
          </a:xfrm>
        </p:spPr>
        <p:txBody>
          <a:bodyPr>
            <a:normAutofit fontScale="92500" lnSpcReduction="10000"/>
          </a:bodyPr>
          <a:lstStyle/>
          <a:p>
            <a:r>
              <a:rPr lang="en-US" sz="2600" dirty="0" smtClean="0"/>
              <a:t>Day treatment programs</a:t>
            </a:r>
          </a:p>
          <a:p>
            <a:r>
              <a:rPr lang="en-US" sz="2600" dirty="0" smtClean="0"/>
              <a:t>Partial hospitalization programs</a:t>
            </a:r>
          </a:p>
          <a:p>
            <a:r>
              <a:rPr lang="en-US" sz="2600" dirty="0" smtClean="0"/>
              <a:t>Support groups</a:t>
            </a:r>
          </a:p>
          <a:p>
            <a:r>
              <a:rPr lang="en-US" sz="2600" dirty="0" smtClean="0"/>
              <a:t>Education about mental illness</a:t>
            </a:r>
          </a:p>
          <a:p>
            <a:r>
              <a:rPr lang="en-US" sz="2600" dirty="0" smtClean="0"/>
              <a:t>Emergency services</a:t>
            </a:r>
          </a:p>
          <a:p>
            <a:r>
              <a:rPr lang="en-US" sz="2600" dirty="0" smtClean="0"/>
              <a:t>Occupational therapy</a:t>
            </a:r>
          </a:p>
          <a:p>
            <a:r>
              <a:rPr lang="en-US" sz="2600" dirty="0" smtClean="0"/>
              <a:t>Recreational therapy</a:t>
            </a:r>
          </a:p>
          <a:p>
            <a:r>
              <a:rPr lang="en-US" sz="2600" dirty="0" smtClean="0"/>
              <a:t>Supported employment</a:t>
            </a:r>
          </a:p>
          <a:p>
            <a:pPr marL="0" indent="0">
              <a:buNone/>
            </a:pPr>
            <a:endParaRPr lang="en-US" dirty="0"/>
          </a:p>
        </p:txBody>
      </p:sp>
      <p:sp>
        <p:nvSpPr>
          <p:cNvPr id="4" name="Rounded Rectangle 3"/>
          <p:cNvSpPr/>
          <p:nvPr/>
        </p:nvSpPr>
        <p:spPr>
          <a:xfrm>
            <a:off x="4270248"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7"/>
          </p:nvPr>
        </p:nvSpPr>
        <p:spPr/>
        <p:txBody>
          <a:bodyPr/>
          <a:lstStyle/>
          <a:p>
            <a:pPr>
              <a:defRPr/>
            </a:pPr>
            <a:fld id="{9C6B3279-1FEE-4CF1-9074-407D38670DB0}" type="slidenum">
              <a:rPr lang="en-US" smtClean="0"/>
              <a:pPr>
                <a:defRPr/>
              </a:pPr>
              <a:t>131</a:t>
            </a:fld>
            <a:endParaRPr lang="en-US"/>
          </a:p>
        </p:txBody>
      </p:sp>
    </p:spTree>
    <p:extLst>
      <p:ext uri="{BB962C8B-B14F-4D97-AF65-F5344CB8AC3E}">
        <p14:creationId xmlns:p14="http://schemas.microsoft.com/office/powerpoint/2010/main" val="316287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Effect transition="in" filter="wipe(left)">
                                      <p:cBhvr>
                                        <p:cTn id="50" dur="500"/>
                                        <p:tgtEl>
                                          <p:spTgt spid="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Effect transition="in" filter="wipe(left)">
                                      <p:cBhvr>
                                        <p:cTn id="55" dur="500"/>
                                        <p:tgtEl>
                                          <p:spTgt spid="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5">
                                            <p:txEl>
                                              <p:pRg st="2" end="2"/>
                                            </p:txEl>
                                          </p:spTgt>
                                        </p:tgtEl>
                                        <p:attrNameLst>
                                          <p:attrName>style.visibility</p:attrName>
                                        </p:attrNameLst>
                                      </p:cBhvr>
                                      <p:to>
                                        <p:strVal val="visible"/>
                                      </p:to>
                                    </p:set>
                                    <p:animEffect transition="in" filter="wipe(left)">
                                      <p:cBhvr>
                                        <p:cTn id="60" dur="500"/>
                                        <p:tgtEl>
                                          <p:spTgt spid="5">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
                                            <p:txEl>
                                              <p:pRg st="3" end="3"/>
                                            </p:txEl>
                                          </p:spTgt>
                                        </p:tgtEl>
                                        <p:attrNameLst>
                                          <p:attrName>style.visibility</p:attrName>
                                        </p:attrNameLst>
                                      </p:cBhvr>
                                      <p:to>
                                        <p:strVal val="visible"/>
                                      </p:to>
                                    </p:set>
                                    <p:animEffect transition="in" filter="wipe(left)">
                                      <p:cBhvr>
                                        <p:cTn id="65" dur="500"/>
                                        <p:tgtEl>
                                          <p:spTgt spid="5">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
                                            <p:txEl>
                                              <p:pRg st="4" end="4"/>
                                            </p:txEl>
                                          </p:spTgt>
                                        </p:tgtEl>
                                        <p:attrNameLst>
                                          <p:attrName>style.visibility</p:attrName>
                                        </p:attrNameLst>
                                      </p:cBhvr>
                                      <p:to>
                                        <p:strVal val="visible"/>
                                      </p:to>
                                    </p:set>
                                    <p:animEffect transition="in" filter="wipe(left)">
                                      <p:cBhvr>
                                        <p:cTn id="70" dur="500"/>
                                        <p:tgtEl>
                                          <p:spTgt spid="5">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5">
                                            <p:txEl>
                                              <p:pRg st="5" end="5"/>
                                            </p:txEl>
                                          </p:spTgt>
                                        </p:tgtEl>
                                        <p:attrNameLst>
                                          <p:attrName>style.visibility</p:attrName>
                                        </p:attrNameLst>
                                      </p:cBhvr>
                                      <p:to>
                                        <p:strVal val="visible"/>
                                      </p:to>
                                    </p:set>
                                    <p:animEffect transition="in" filter="wipe(left)">
                                      <p:cBhvr>
                                        <p:cTn id="75" dur="500"/>
                                        <p:tgtEl>
                                          <p:spTgt spid="5">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5">
                                            <p:txEl>
                                              <p:pRg st="6" end="6"/>
                                            </p:txEl>
                                          </p:spTgt>
                                        </p:tgtEl>
                                        <p:attrNameLst>
                                          <p:attrName>style.visibility</p:attrName>
                                        </p:attrNameLst>
                                      </p:cBhvr>
                                      <p:to>
                                        <p:strVal val="visible"/>
                                      </p:to>
                                    </p:set>
                                    <p:animEffect transition="in" filter="wipe(left)">
                                      <p:cBhvr>
                                        <p:cTn id="80" dur="500"/>
                                        <p:tgtEl>
                                          <p:spTgt spid="5">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5">
                                            <p:txEl>
                                              <p:pRg st="7" end="7"/>
                                            </p:txEl>
                                          </p:spTgt>
                                        </p:tgtEl>
                                        <p:attrNameLst>
                                          <p:attrName>style.visibility</p:attrName>
                                        </p:attrNameLst>
                                      </p:cBhvr>
                                      <p:to>
                                        <p:strVal val="visible"/>
                                      </p:to>
                                    </p:set>
                                    <p:animEffect transition="in" filter="wipe(left)">
                                      <p:cBhvr>
                                        <p:cTn id="85" dur="500"/>
                                        <p:tgtEl>
                                          <p:spTgt spid="5">
                                            <p:txEl>
                                              <p:pRg st="7" end="7"/>
                                            </p:txEl>
                                          </p:spTgt>
                                        </p:tgtEl>
                                      </p:cBhvr>
                                    </p:animEffect>
                                  </p:childTnLst>
                                </p:cTn>
                              </p:par>
                              <p:par>
                                <p:cTn id="86" presetID="10" presetClass="entr" presetSubtype="0" fill="hold" grpId="0" nodeType="withEffect">
                                  <p:stCondLst>
                                    <p:cond delay="100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Module 5: reducing biological vulnerability</a:t>
            </a:r>
            <a:endParaRPr lang="en-US" dirty="0"/>
          </a:p>
        </p:txBody>
      </p:sp>
      <p:sp>
        <p:nvSpPr>
          <p:cNvPr id="3" name="Slide Number Placeholder 2"/>
          <p:cNvSpPr>
            <a:spLocks noGrp="1"/>
          </p:cNvSpPr>
          <p:nvPr>
            <p:ph type="sldNum" sz="quarter" idx="12"/>
          </p:nvPr>
        </p:nvSpPr>
        <p:spPr/>
        <p:txBody>
          <a:bodyPr/>
          <a:lstStyle/>
          <a:p>
            <a:pPr>
              <a:defRPr/>
            </a:pPr>
            <a:fld id="{5351734D-70CC-4BB3-B384-D0072A22E19A}" type="slidenum">
              <a:rPr lang="en-US" smtClean="0"/>
              <a:pPr>
                <a:defRPr/>
              </a:pPr>
              <a:t>132</a:t>
            </a:fld>
            <a:endParaRPr lang="en-US"/>
          </a:p>
        </p:txBody>
      </p:sp>
    </p:spTree>
    <p:extLst>
      <p:ext uri="{BB962C8B-B14F-4D97-AF65-F5344CB8AC3E}">
        <p14:creationId xmlns:p14="http://schemas.microsoft.com/office/powerpoint/2010/main" val="233713789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8" name="Picture 6" descr="https://inspiredinitiatives.files.wordpress.com/2014/12/depression.jpg"/>
          <p:cNvPicPr>
            <a:picLocks noChangeAspect="1" noChangeArrowheads="1"/>
          </p:cNvPicPr>
          <p:nvPr/>
        </p:nvPicPr>
        <p:blipFill>
          <a:blip r:embed="rId3" cstate="print">
            <a:lum bright="-4000" contrast="-32000"/>
          </a:blip>
          <a:srcRect/>
          <a:stretch>
            <a:fillRect/>
          </a:stretch>
        </p:blipFill>
        <p:spPr bwMode="auto">
          <a:xfrm>
            <a:off x="6096000" y="1600200"/>
            <a:ext cx="2743199" cy="2057400"/>
          </a:xfrm>
          <a:prstGeom prst="rect">
            <a:avLst/>
          </a:prstGeom>
          <a:noFill/>
        </p:spPr>
      </p:pic>
      <p:pic>
        <p:nvPicPr>
          <p:cNvPr id="955394" name="Picture 2" descr="http://cdn.tinybuddha.com/wp-content/uploads/2012/09/Personal-Growth.jpg"/>
          <p:cNvPicPr>
            <a:picLocks noChangeAspect="1" noChangeArrowheads="1"/>
          </p:cNvPicPr>
          <p:nvPr/>
        </p:nvPicPr>
        <p:blipFill>
          <a:blip r:embed="rId4" cstate="print">
            <a:lum bright="-22000" contrast="-38000"/>
          </a:blip>
          <a:srcRect/>
          <a:stretch>
            <a:fillRect/>
          </a:stretch>
        </p:blipFill>
        <p:spPr bwMode="auto">
          <a:xfrm flipH="1">
            <a:off x="304800" y="1524000"/>
            <a:ext cx="3124200" cy="2082800"/>
          </a:xfrm>
          <a:prstGeom prst="rect">
            <a:avLst/>
          </a:prstGeom>
          <a:noFill/>
        </p:spPr>
      </p:pic>
      <p:sp>
        <p:nvSpPr>
          <p:cNvPr id="2" name="Title 1"/>
          <p:cNvSpPr>
            <a:spLocks noGrp="1"/>
          </p:cNvSpPr>
          <p:nvPr>
            <p:ph type="title"/>
          </p:nvPr>
        </p:nvSpPr>
        <p:spPr>
          <a:xfrm>
            <a:off x="609600" y="76200"/>
            <a:ext cx="7924800" cy="1143000"/>
          </a:xfrm>
        </p:spPr>
        <p:txBody>
          <a:bodyPr/>
          <a:lstStyle/>
          <a:p>
            <a:r>
              <a:rPr lang="en-US" dirty="0" smtClean="0"/>
              <a:t>Different types of stresses </a:t>
            </a:r>
            <a:endParaRPr lang="en-US" dirty="0"/>
          </a:p>
        </p:txBody>
      </p:sp>
      <p:sp>
        <p:nvSpPr>
          <p:cNvPr id="14" name="Content Placeholder 13"/>
          <p:cNvSpPr>
            <a:spLocks noGrp="1"/>
          </p:cNvSpPr>
          <p:nvPr>
            <p:ph idx="4294967295"/>
          </p:nvPr>
        </p:nvSpPr>
        <p:spPr>
          <a:xfrm>
            <a:off x="457200" y="1722437"/>
            <a:ext cx="8229600" cy="4525963"/>
          </a:xfrm>
          <a:prstGeom prst="rect">
            <a:avLst/>
          </a:prstGeom>
        </p:spPr>
        <p:txBody>
          <a:bodyPr>
            <a:normAutofit fontScale="92500" lnSpcReduction="10000"/>
          </a:bodyPr>
          <a:lstStyle/>
          <a:p>
            <a:endParaRPr lang="en-US" dirty="0" smtClean="0"/>
          </a:p>
          <a:p>
            <a:endParaRPr lang="en-US" dirty="0" smtClean="0"/>
          </a:p>
          <a:p>
            <a:endParaRPr lang="en-US" dirty="0" smtClean="0"/>
          </a:p>
          <a:p>
            <a:endParaRPr lang="en-US" dirty="0" smtClean="0"/>
          </a:p>
          <a:p>
            <a:pPr>
              <a:buNone/>
            </a:pPr>
            <a:endParaRPr lang="en-US" dirty="0" smtClean="0"/>
          </a:p>
          <a:p>
            <a:pPr lvl="1"/>
            <a:endParaRPr lang="en-US" sz="2400" dirty="0" smtClean="0"/>
          </a:p>
          <a:p>
            <a:pPr lvl="1"/>
            <a:r>
              <a:rPr lang="en-US" sz="2400" dirty="0" smtClean="0"/>
              <a:t>Positive </a:t>
            </a:r>
            <a:r>
              <a:rPr lang="en-US" sz="2400" dirty="0" smtClean="0">
                <a:sym typeface="Wingdings" pitchFamily="2" charset="2"/>
              </a:rPr>
              <a:t> helping to guide growth</a:t>
            </a:r>
          </a:p>
          <a:p>
            <a:pPr lvl="1"/>
            <a:r>
              <a:rPr lang="en-US" sz="2400" dirty="0" smtClean="0">
                <a:sym typeface="Wingdings" pitchFamily="2" charset="2"/>
              </a:rPr>
              <a:t>Tolerable  not helpful, but not causing lasting harm</a:t>
            </a:r>
          </a:p>
          <a:p>
            <a:pPr lvl="1"/>
            <a:r>
              <a:rPr lang="en-US" sz="2400" dirty="0" smtClean="0">
                <a:sym typeface="Wingdings" pitchFamily="2" charset="2"/>
              </a:rPr>
              <a:t>Toxic  sufficient to overcome one’s coping mechanisms and   lead to long-term impairment </a:t>
            </a:r>
            <a:endParaRPr lang="en-US" sz="2400" dirty="0"/>
          </a:p>
        </p:txBody>
      </p:sp>
      <p:cxnSp>
        <p:nvCxnSpPr>
          <p:cNvPr id="5" name="Straight Arrow Connector 4"/>
          <p:cNvCxnSpPr/>
          <p:nvPr/>
        </p:nvCxnSpPr>
        <p:spPr>
          <a:xfrm>
            <a:off x="1219200" y="2362200"/>
            <a:ext cx="6477000" cy="0"/>
          </a:xfrm>
          <a:prstGeom prst="straightConnector1">
            <a:avLst/>
          </a:prstGeom>
          <a:ln w="5715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66800" y="2743200"/>
            <a:ext cx="2209800" cy="461665"/>
          </a:xfrm>
          <a:prstGeom prst="rect">
            <a:avLst/>
          </a:prstGeom>
          <a:noFill/>
        </p:spPr>
        <p:txBody>
          <a:bodyPr wrap="square" rtlCol="0">
            <a:spAutoFit/>
          </a:bodyPr>
          <a:lstStyle/>
          <a:p>
            <a:r>
              <a:rPr lang="en-US" sz="2400" dirty="0">
                <a:solidFill>
                  <a:srgbClr val="FFFF00"/>
                </a:solidFill>
                <a:cs typeface="Calibri" pitchFamily="34" charset="0"/>
              </a:rPr>
              <a:t>+</a:t>
            </a:r>
            <a:r>
              <a:rPr lang="en-US" sz="2400" dirty="0">
                <a:solidFill>
                  <a:prstClr val="white"/>
                </a:solidFill>
                <a:cs typeface="Calibri" pitchFamily="34" charset="0"/>
              </a:rPr>
              <a:t> </a:t>
            </a:r>
            <a:r>
              <a:rPr lang="en-US" sz="2400" b="1" dirty="0">
                <a:solidFill>
                  <a:srgbClr val="9BBB59">
                    <a:lumMod val="60000"/>
                    <a:lumOff val="40000"/>
                  </a:srgbClr>
                </a:solidFill>
                <a:cs typeface="Calibri" pitchFamily="34" charset="0"/>
              </a:rPr>
              <a:t>POSITIVE</a:t>
            </a:r>
          </a:p>
        </p:txBody>
      </p:sp>
      <p:sp>
        <p:nvSpPr>
          <p:cNvPr id="9" name="TextBox 8"/>
          <p:cNvSpPr txBox="1"/>
          <p:nvPr/>
        </p:nvSpPr>
        <p:spPr>
          <a:xfrm>
            <a:off x="6781800" y="2743200"/>
            <a:ext cx="1219200" cy="461665"/>
          </a:xfrm>
          <a:prstGeom prst="rect">
            <a:avLst/>
          </a:prstGeom>
          <a:noFill/>
        </p:spPr>
        <p:txBody>
          <a:bodyPr wrap="square" rtlCol="0">
            <a:spAutoFit/>
          </a:bodyPr>
          <a:lstStyle/>
          <a:p>
            <a:r>
              <a:rPr lang="en-US" sz="2400" b="1" i="1" dirty="0">
                <a:solidFill>
                  <a:srgbClr val="FF0000"/>
                </a:solidFill>
                <a:cs typeface="Calibri" pitchFamily="34" charset="0"/>
              </a:rPr>
              <a:t>TOXIC</a:t>
            </a:r>
            <a:r>
              <a:rPr lang="en-US" sz="2000" i="1" dirty="0">
                <a:solidFill>
                  <a:prstClr val="white"/>
                </a:solidFill>
              </a:rPr>
              <a:t> </a:t>
            </a:r>
            <a:r>
              <a:rPr lang="en-US" sz="2400" i="1" dirty="0">
                <a:solidFill>
                  <a:srgbClr val="FFFF00"/>
                </a:solidFill>
              </a:rPr>
              <a:t>–</a:t>
            </a:r>
            <a:endParaRPr lang="en-US" sz="2000" i="1" dirty="0">
              <a:solidFill>
                <a:srgbClr val="FFFF00"/>
              </a:solidFill>
            </a:endParaRPr>
          </a:p>
        </p:txBody>
      </p:sp>
      <p:sp>
        <p:nvSpPr>
          <p:cNvPr id="10" name="TextBox 9"/>
          <p:cNvSpPr txBox="1"/>
          <p:nvPr/>
        </p:nvSpPr>
        <p:spPr>
          <a:xfrm>
            <a:off x="3886200" y="2743200"/>
            <a:ext cx="1828800" cy="461665"/>
          </a:xfrm>
          <a:prstGeom prst="rect">
            <a:avLst/>
          </a:prstGeom>
          <a:noFill/>
        </p:spPr>
        <p:txBody>
          <a:bodyPr wrap="square" rtlCol="0">
            <a:spAutoFit/>
          </a:bodyPr>
          <a:lstStyle/>
          <a:p>
            <a:r>
              <a:rPr lang="en-US" sz="2400" b="1" dirty="0">
                <a:solidFill>
                  <a:srgbClr val="FFFFFF"/>
                </a:solidFill>
                <a:cs typeface="Calibri" pitchFamily="34" charset="0"/>
              </a:rPr>
              <a:t>TOLERABLE</a:t>
            </a:r>
            <a:r>
              <a:rPr lang="en-US" b="1" dirty="0">
                <a:solidFill>
                  <a:srgbClr val="FFFFFF"/>
                </a:solidFill>
                <a:cs typeface="Calibri" pitchFamily="34" charset="0"/>
              </a:rPr>
              <a:t> </a:t>
            </a:r>
            <a:r>
              <a:rPr lang="en-US" b="1" dirty="0">
                <a:solidFill>
                  <a:srgbClr val="FFFFFF"/>
                </a:solidFill>
              </a:rPr>
              <a:t> </a:t>
            </a:r>
          </a:p>
        </p:txBody>
      </p:sp>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133</a:t>
            </a:fld>
            <a:endParaRPr lang="en-US"/>
          </a:p>
        </p:txBody>
      </p:sp>
    </p:spTree>
    <p:extLst>
      <p:ext uri="{BB962C8B-B14F-4D97-AF65-F5344CB8AC3E}">
        <p14:creationId xmlns:p14="http://schemas.microsoft.com/office/powerpoint/2010/main" val="9162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955394"/>
                                        </p:tgtEl>
                                        <p:attrNameLst>
                                          <p:attrName>style.visibility</p:attrName>
                                        </p:attrNameLst>
                                      </p:cBhvr>
                                      <p:to>
                                        <p:strVal val="visible"/>
                                      </p:to>
                                    </p:set>
                                    <p:animEffect transition="in" filter="fade">
                                      <p:cBhvr>
                                        <p:cTn id="13" dur="2000"/>
                                        <p:tgtEl>
                                          <p:spTgt spid="955394"/>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955398"/>
                                        </p:tgtEl>
                                        <p:attrNameLst>
                                          <p:attrName>style.visibility</p:attrName>
                                        </p:attrNameLst>
                                      </p:cBhvr>
                                      <p:to>
                                        <p:strVal val="visible"/>
                                      </p:to>
                                    </p:set>
                                    <p:animEffect transition="in" filter="fade">
                                      <p:cBhvr>
                                        <p:cTn id="17" dur="2000"/>
                                        <p:tgtEl>
                                          <p:spTgt spid="955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1143000"/>
          </a:xfrm>
        </p:spPr>
        <p:txBody>
          <a:bodyPr/>
          <a:lstStyle/>
          <a:p>
            <a:r>
              <a:rPr lang="en-US" dirty="0" smtClean="0"/>
              <a:t>types of stresses</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684591839"/>
              </p:ext>
            </p:extLst>
          </p:nvPr>
        </p:nvGraphicFramePr>
        <p:xfrm>
          <a:off x="419100" y="685800"/>
          <a:ext cx="8305800" cy="5829684"/>
        </p:xfrm>
        <a:graphic>
          <a:graphicData uri="http://schemas.openxmlformats.org/drawingml/2006/table">
            <a:tbl>
              <a:tblPr firstRow="1" bandRow="1">
                <a:tableStyleId>{5C22544A-7EE6-4342-B048-85BDC9FD1C3A}</a:tableStyleId>
              </a:tblPr>
              <a:tblGrid>
                <a:gridCol w="2768600">
                  <a:extLst>
                    <a:ext uri="{9D8B030D-6E8A-4147-A177-3AD203B41FA5}">
                      <a16:colId xmlns:a16="http://schemas.microsoft.com/office/drawing/2014/main" val="20000"/>
                    </a:ext>
                  </a:extLst>
                </a:gridCol>
                <a:gridCol w="2755900">
                  <a:extLst>
                    <a:ext uri="{9D8B030D-6E8A-4147-A177-3AD203B41FA5}">
                      <a16:colId xmlns:a16="http://schemas.microsoft.com/office/drawing/2014/main" val="20001"/>
                    </a:ext>
                  </a:extLst>
                </a:gridCol>
                <a:gridCol w="2781300">
                  <a:extLst>
                    <a:ext uri="{9D8B030D-6E8A-4147-A177-3AD203B41FA5}">
                      <a16:colId xmlns:a16="http://schemas.microsoft.com/office/drawing/2014/main" val="20002"/>
                    </a:ext>
                  </a:extLst>
                </a:gridCol>
              </a:tblGrid>
              <a:tr h="491682">
                <a:tc gridSpan="3">
                  <a:txBody>
                    <a:bodyPr/>
                    <a:lstStyle/>
                    <a:p>
                      <a:r>
                        <a:rPr lang="en-US" sz="2400" dirty="0" smtClean="0"/>
                        <a:t>Stressors</a:t>
                      </a:r>
                      <a:endParaRPr lang="en-US" sz="2400"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91682">
                <a:tc>
                  <a:txBody>
                    <a:bodyPr/>
                    <a:lstStyle/>
                    <a:p>
                      <a:r>
                        <a:rPr lang="en-US" sz="2400" dirty="0" smtClean="0"/>
                        <a:t>Major Negative Events</a:t>
                      </a:r>
                      <a:endParaRPr lang="en-US" sz="2400" dirty="0"/>
                    </a:p>
                  </a:txBody>
                  <a:tcPr/>
                </a:tc>
                <a:tc>
                  <a:txBody>
                    <a:bodyPr/>
                    <a:lstStyle/>
                    <a:p>
                      <a:r>
                        <a:rPr lang="en-US" sz="2400" dirty="0" smtClean="0"/>
                        <a:t>Major Positive Events</a:t>
                      </a:r>
                      <a:endParaRPr lang="en-US" sz="2400" dirty="0"/>
                    </a:p>
                  </a:txBody>
                  <a:tcPr>
                    <a:lnR w="38100" cap="flat" cmpd="sng" algn="ctr">
                      <a:solidFill>
                        <a:srgbClr val="000000"/>
                      </a:solidFill>
                      <a:prstDash val="solid"/>
                      <a:round/>
                      <a:headEnd type="none" w="med" len="med"/>
                      <a:tailEnd type="none" w="med" len="med"/>
                    </a:lnR>
                  </a:tcPr>
                </a:tc>
                <a:tc>
                  <a:txBody>
                    <a:bodyPr/>
                    <a:lstStyle/>
                    <a:p>
                      <a:r>
                        <a:rPr lang="en-US" sz="2400" dirty="0" smtClean="0"/>
                        <a:t>Everyday Hassles</a:t>
                      </a:r>
                      <a:endParaRPr lang="en-US" sz="2400" dirty="0"/>
                    </a:p>
                  </a:txBody>
                  <a:tcPr>
                    <a:lnL w="381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1"/>
                  </a:ext>
                </a:extLst>
              </a:tr>
              <a:tr h="4122036">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smtClean="0"/>
                        <a:t>Arrest or incarceration</a:t>
                      </a:r>
                    </a:p>
                    <a:p>
                      <a:pPr marL="285750" indent="-285750">
                        <a:buFont typeface="Arial" panose="020B0604020202020204" pitchFamily="34" charset="0"/>
                        <a:buChar char="•"/>
                      </a:pPr>
                      <a:r>
                        <a:rPr lang="en-US" sz="2400" dirty="0" smtClean="0"/>
                        <a:t>Major illness</a:t>
                      </a:r>
                    </a:p>
                    <a:p>
                      <a:pPr marL="285750" indent="-285750">
                        <a:buFont typeface="Arial" panose="020B0604020202020204" pitchFamily="34" charset="0"/>
                        <a:buChar char="•"/>
                      </a:pPr>
                      <a:r>
                        <a:rPr lang="en-US" sz="2400" dirty="0" smtClean="0"/>
                        <a:t>Hospitalization</a:t>
                      </a:r>
                    </a:p>
                    <a:p>
                      <a:pPr marL="285750" indent="-285750">
                        <a:buFont typeface="Arial" panose="020B0604020202020204" pitchFamily="34" charset="0"/>
                        <a:buChar char="•"/>
                      </a:pPr>
                      <a:r>
                        <a:rPr lang="en-US" sz="2400" dirty="0" smtClean="0"/>
                        <a:t>Serious</a:t>
                      </a:r>
                      <a:r>
                        <a:rPr lang="en-US" sz="2400" baseline="0" dirty="0" smtClean="0"/>
                        <a:t> injury</a:t>
                      </a:r>
                    </a:p>
                    <a:p>
                      <a:pPr marL="285750" indent="-285750">
                        <a:buFont typeface="Arial" panose="020B0604020202020204" pitchFamily="34" charset="0"/>
                        <a:buChar char="•"/>
                      </a:pPr>
                      <a:r>
                        <a:rPr lang="en-US" sz="2400" baseline="0" dirty="0" smtClean="0"/>
                        <a:t>Victimization</a:t>
                      </a:r>
                    </a:p>
                    <a:p>
                      <a:pPr marL="285750" indent="-285750">
                        <a:buFont typeface="Arial" panose="020B0604020202020204" pitchFamily="34" charset="0"/>
                        <a:buChar char="•"/>
                      </a:pPr>
                      <a:r>
                        <a:rPr lang="en-US" sz="2400" baseline="0" dirty="0" smtClean="0"/>
                        <a:t>Loss of home</a:t>
                      </a:r>
                    </a:p>
                    <a:p>
                      <a:pPr marL="285750" indent="-285750">
                        <a:buFont typeface="Arial" panose="020B0604020202020204" pitchFamily="34" charset="0"/>
                        <a:buChar char="•"/>
                      </a:pPr>
                      <a:r>
                        <a:rPr lang="en-US" sz="2400" baseline="0" dirty="0" smtClean="0"/>
                        <a:t>Divorce or separation</a:t>
                      </a:r>
                    </a:p>
                    <a:p>
                      <a:pPr marL="285750" indent="-285750">
                        <a:buFont typeface="Arial" panose="020B0604020202020204" pitchFamily="34" charset="0"/>
                        <a:buChar char="•"/>
                      </a:pPr>
                      <a:r>
                        <a:rPr lang="en-US" sz="2400" baseline="0" dirty="0" smtClean="0"/>
                        <a:t>Having a child taken away</a:t>
                      </a:r>
                    </a:p>
                    <a:p>
                      <a:pPr marL="285750" indent="-285750">
                        <a:buFont typeface="Arial" panose="020B0604020202020204" pitchFamily="34" charset="0"/>
                        <a:buChar char="•"/>
                      </a:pPr>
                      <a:r>
                        <a:rPr lang="en-US" sz="2400" baseline="0" dirty="0" smtClean="0"/>
                        <a:t>Loss of a job</a:t>
                      </a:r>
                    </a:p>
                    <a:p>
                      <a:pPr marL="285750" indent="-285750">
                        <a:buFont typeface="Arial" panose="020B0604020202020204" pitchFamily="34" charset="0"/>
                        <a:buChar char="•"/>
                      </a:pPr>
                      <a:r>
                        <a:rPr lang="en-US" sz="2400" baseline="0" dirty="0" smtClean="0"/>
                        <a:t>Family crises</a:t>
                      </a:r>
                    </a:p>
                  </a:txBody>
                  <a:tcPr/>
                </a:tc>
                <a:tc>
                  <a:txBody>
                    <a:bodyPr/>
                    <a:lstStyle/>
                    <a:p>
                      <a:pPr marL="285750" indent="-285750">
                        <a:buFont typeface="Arial" panose="020B0604020202020204" pitchFamily="34" charset="0"/>
                        <a:buChar char="•"/>
                      </a:pPr>
                      <a:r>
                        <a:rPr lang="en-US" sz="2400" dirty="0" smtClean="0"/>
                        <a:t>New home</a:t>
                      </a:r>
                    </a:p>
                    <a:p>
                      <a:pPr marL="285750" indent="-285750">
                        <a:buFont typeface="Arial" panose="020B0604020202020204" pitchFamily="34" charset="0"/>
                        <a:buChar char="•"/>
                      </a:pPr>
                      <a:r>
                        <a:rPr lang="en-US" sz="2400" dirty="0" smtClean="0"/>
                        <a:t>Hospital discharge</a:t>
                      </a:r>
                    </a:p>
                    <a:p>
                      <a:pPr marL="285750" indent="-285750">
                        <a:buFont typeface="Arial" panose="020B0604020202020204" pitchFamily="34" charset="0"/>
                        <a:buChar char="•"/>
                      </a:pPr>
                      <a:r>
                        <a:rPr lang="en-US" sz="2400" dirty="0" smtClean="0"/>
                        <a:t>New baby</a:t>
                      </a:r>
                    </a:p>
                    <a:p>
                      <a:pPr marL="285750" indent="-285750">
                        <a:buFont typeface="Arial" panose="020B0604020202020204" pitchFamily="34" charset="0"/>
                        <a:buChar char="•"/>
                      </a:pPr>
                      <a:r>
                        <a:rPr lang="en-US" sz="2400" dirty="0" smtClean="0"/>
                        <a:t>Release from jail</a:t>
                      </a:r>
                    </a:p>
                    <a:p>
                      <a:pPr marL="285750" indent="-285750">
                        <a:buFont typeface="Arial" panose="020B0604020202020204" pitchFamily="34" charset="0"/>
                        <a:buChar char="•"/>
                      </a:pPr>
                      <a:r>
                        <a:rPr lang="en-US" sz="2400" dirty="0" smtClean="0"/>
                        <a:t>New</a:t>
                      </a:r>
                      <a:r>
                        <a:rPr lang="en-US" sz="2400" baseline="0" dirty="0" smtClean="0"/>
                        <a:t> relationship</a:t>
                      </a:r>
                    </a:p>
                    <a:p>
                      <a:pPr marL="285750" indent="-285750">
                        <a:buFont typeface="Arial" panose="020B0604020202020204" pitchFamily="34" charset="0"/>
                        <a:buChar char="•"/>
                      </a:pPr>
                      <a:r>
                        <a:rPr lang="en-US" sz="2400" baseline="0" dirty="0" smtClean="0"/>
                        <a:t>Getting married</a:t>
                      </a:r>
                    </a:p>
                    <a:p>
                      <a:pPr marL="285750" indent="-285750">
                        <a:buFont typeface="Arial" panose="020B0604020202020204" pitchFamily="34" charset="0"/>
                        <a:buChar char="•"/>
                      </a:pPr>
                      <a:r>
                        <a:rPr lang="en-US" sz="2400" baseline="0" dirty="0" smtClean="0"/>
                        <a:t>Starting a new job</a:t>
                      </a:r>
                    </a:p>
                    <a:p>
                      <a:pPr marL="285750" indent="-285750">
                        <a:buFont typeface="Arial" panose="020B0604020202020204" pitchFamily="34" charset="0"/>
                        <a:buChar char="•"/>
                      </a:pPr>
                      <a:r>
                        <a:rPr lang="en-US" sz="2400" baseline="0" dirty="0" smtClean="0"/>
                        <a:t>Promotion</a:t>
                      </a:r>
                    </a:p>
                    <a:p>
                      <a:pPr marL="285750" indent="-285750">
                        <a:buFont typeface="Arial" panose="020B0604020202020204" pitchFamily="34" charset="0"/>
                        <a:buChar char="•"/>
                      </a:pPr>
                      <a:r>
                        <a:rPr lang="en-US" sz="2400" baseline="0" dirty="0" smtClean="0"/>
                        <a:t>Pay raise</a:t>
                      </a:r>
                    </a:p>
                    <a:p>
                      <a:pPr marL="285750" indent="-285750">
                        <a:buFont typeface="Arial" panose="020B0604020202020204" pitchFamily="34" charset="0"/>
                        <a:buChar char="•"/>
                      </a:pPr>
                      <a:r>
                        <a:rPr lang="en-US" sz="2400" baseline="0" dirty="0" smtClean="0"/>
                        <a:t>Giving up addictive drugs</a:t>
                      </a:r>
                      <a:endParaRPr lang="en-US" sz="2400" dirty="0"/>
                    </a:p>
                  </a:txBody>
                  <a:tcPr>
                    <a:lnR w="38100" cap="flat" cmpd="sng" algn="ctr">
                      <a:solidFill>
                        <a:srgbClr val="000000"/>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2400" dirty="0" smtClean="0"/>
                        <a:t>Deadlines</a:t>
                      </a:r>
                    </a:p>
                    <a:p>
                      <a:pPr marL="285750" indent="-285750">
                        <a:buFont typeface="Arial" panose="020B0604020202020204" pitchFamily="34" charset="0"/>
                        <a:buChar char="•"/>
                      </a:pPr>
                      <a:r>
                        <a:rPr lang="en-US" sz="2400" dirty="0" smtClean="0"/>
                        <a:t>Rude people</a:t>
                      </a:r>
                    </a:p>
                    <a:p>
                      <a:pPr marL="285750" indent="-285750">
                        <a:buFont typeface="Arial" panose="020B0604020202020204" pitchFamily="34" charset="0"/>
                        <a:buChar char="•"/>
                      </a:pPr>
                      <a:r>
                        <a:rPr lang="en-US" sz="2400" dirty="0" smtClean="0"/>
                        <a:t>Forgetting something important</a:t>
                      </a:r>
                    </a:p>
                    <a:p>
                      <a:pPr marL="285750" indent="-285750">
                        <a:buFont typeface="Arial" panose="020B0604020202020204" pitchFamily="34" charset="0"/>
                        <a:buChar char="•"/>
                      </a:pPr>
                      <a:r>
                        <a:rPr lang="en-US" sz="2400" dirty="0" smtClean="0"/>
                        <a:t>Traffic</a:t>
                      </a:r>
                    </a:p>
                    <a:p>
                      <a:pPr marL="285750" indent="-285750">
                        <a:buFont typeface="Arial" panose="020B0604020202020204" pitchFamily="34" charset="0"/>
                        <a:buChar char="•"/>
                      </a:pPr>
                      <a:r>
                        <a:rPr lang="en-US" sz="2400" dirty="0" smtClean="0"/>
                        <a:t>Cranky children</a:t>
                      </a:r>
                    </a:p>
                    <a:p>
                      <a:pPr marL="285750" indent="-285750">
                        <a:buFont typeface="Arial" panose="020B0604020202020204" pitchFamily="34" charset="0"/>
                        <a:buChar char="•"/>
                      </a:pPr>
                      <a:r>
                        <a:rPr lang="en-US" sz="2400" dirty="0" smtClean="0"/>
                        <a:t>Paying</a:t>
                      </a:r>
                      <a:r>
                        <a:rPr lang="en-US" sz="2400" baseline="0" dirty="0" smtClean="0"/>
                        <a:t> bills</a:t>
                      </a:r>
                    </a:p>
                    <a:p>
                      <a:pPr marL="285750" indent="-285750">
                        <a:buFont typeface="Arial" panose="020B0604020202020204" pitchFamily="34" charset="0"/>
                        <a:buChar char="•"/>
                      </a:pPr>
                      <a:r>
                        <a:rPr lang="en-US" sz="2400" baseline="0" dirty="0" smtClean="0"/>
                        <a:t>Not receiving a check on time</a:t>
                      </a:r>
                      <a:endParaRPr lang="en-US" sz="2400" dirty="0" smtClean="0"/>
                    </a:p>
                  </a:txBody>
                  <a:tcPr>
                    <a:lnL w="381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8" name="Rounded Rectangle 7"/>
          <p:cNvSpPr/>
          <p:nvPr/>
        </p:nvSpPr>
        <p:spPr>
          <a:xfrm>
            <a:off x="4270248"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134</a:t>
            </a:fld>
            <a:endParaRPr lang="en-US"/>
          </a:p>
        </p:txBody>
      </p:sp>
    </p:spTree>
    <p:extLst>
      <p:ext uri="{BB962C8B-B14F-4D97-AF65-F5344CB8AC3E}">
        <p14:creationId xmlns:p14="http://schemas.microsoft.com/office/powerpoint/2010/main" val="191513512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Susceptibility to stress</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50981361"/>
              </p:ext>
            </p:extLst>
          </p:nvPr>
        </p:nvGraphicFramePr>
        <p:xfrm>
          <a:off x="609600" y="1935480"/>
          <a:ext cx="7924800" cy="347472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370840">
                <a:tc>
                  <a:txBody>
                    <a:bodyPr/>
                    <a:lstStyle/>
                    <a:p>
                      <a:r>
                        <a:rPr lang="en-US" sz="2400" dirty="0" smtClean="0"/>
                        <a:t>Increases</a:t>
                      </a:r>
                      <a:r>
                        <a:rPr lang="en-US" sz="2400" baseline="0" dirty="0" smtClean="0"/>
                        <a:t> susceptibility</a:t>
                      </a:r>
                      <a:endParaRPr lang="en-US" sz="2400" dirty="0"/>
                    </a:p>
                  </a:txBody>
                  <a:tcPr/>
                </a:tc>
                <a:tc>
                  <a:txBody>
                    <a:bodyPr/>
                    <a:lstStyle/>
                    <a:p>
                      <a:r>
                        <a:rPr lang="en-US" sz="2400" dirty="0" smtClean="0"/>
                        <a:t>Decreases</a:t>
                      </a:r>
                      <a:r>
                        <a:rPr lang="en-US" sz="2400" baseline="0" dirty="0" smtClean="0"/>
                        <a:t> susceptibility </a:t>
                      </a:r>
                      <a:endParaRPr lang="en-US" sz="2400" dirty="0"/>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US" sz="2400" dirty="0" smtClean="0"/>
                        <a:t>Not feeling well</a:t>
                      </a:r>
                    </a:p>
                    <a:p>
                      <a:pPr marL="285750" indent="-285750">
                        <a:buFont typeface="Arial" panose="020B0604020202020204" pitchFamily="34" charset="0"/>
                        <a:buChar char="•"/>
                      </a:pPr>
                      <a:r>
                        <a:rPr lang="en-US" sz="2400" dirty="0" smtClean="0"/>
                        <a:t>Being tired</a:t>
                      </a:r>
                    </a:p>
                    <a:p>
                      <a:pPr marL="285750" indent="-285750">
                        <a:buFont typeface="Arial" panose="020B0604020202020204" pitchFamily="34" charset="0"/>
                        <a:buChar char="•"/>
                      </a:pPr>
                      <a:r>
                        <a:rPr lang="en-US" sz="2400" dirty="0" smtClean="0"/>
                        <a:t>Being</a:t>
                      </a:r>
                      <a:r>
                        <a:rPr lang="en-US" sz="2400" baseline="0" dirty="0" smtClean="0"/>
                        <a:t> hungry</a:t>
                      </a:r>
                    </a:p>
                    <a:p>
                      <a:pPr marL="285750" indent="-285750">
                        <a:buFont typeface="Arial" panose="020B0604020202020204" pitchFamily="34" charset="0"/>
                        <a:buChar char="•"/>
                      </a:pPr>
                      <a:r>
                        <a:rPr lang="en-US" sz="2400" baseline="0" dirty="0" smtClean="0"/>
                        <a:t>Noisy living environment</a:t>
                      </a:r>
                    </a:p>
                    <a:p>
                      <a:pPr marL="285750" indent="-285750">
                        <a:buFont typeface="Arial" panose="020B0604020202020204" pitchFamily="34" charset="0"/>
                        <a:buChar char="•"/>
                      </a:pPr>
                      <a:r>
                        <a:rPr lang="en-US" sz="2400" baseline="0" dirty="0" smtClean="0"/>
                        <a:t>Crowded living environment</a:t>
                      </a:r>
                    </a:p>
                    <a:p>
                      <a:pPr marL="285750" indent="-285750">
                        <a:buFont typeface="Arial" panose="020B0604020202020204" pitchFamily="34" charset="0"/>
                        <a:buChar char="•"/>
                      </a:pPr>
                      <a:r>
                        <a:rPr lang="en-US" sz="2400" baseline="0" dirty="0" smtClean="0"/>
                        <a:t>Social isolation</a:t>
                      </a:r>
                    </a:p>
                    <a:p>
                      <a:pPr marL="285750" indent="-285750">
                        <a:buFont typeface="Arial" panose="020B0604020202020204" pitchFamily="34" charset="0"/>
                        <a:buChar char="•"/>
                      </a:pPr>
                      <a:r>
                        <a:rPr lang="en-US" sz="2400" baseline="0" dirty="0" smtClean="0"/>
                        <a:t>Negative or pessimistic attitude</a:t>
                      </a:r>
                    </a:p>
                    <a:p>
                      <a:pPr marL="285750" indent="-285750">
                        <a:buFont typeface="Arial" panose="020B0604020202020204" pitchFamily="34" charset="0"/>
                        <a:buChar char="•"/>
                      </a:pPr>
                      <a:r>
                        <a:rPr lang="en-US" sz="2400" baseline="0" dirty="0" smtClean="0"/>
                        <a:t>Lack of meaningful stimulation</a:t>
                      </a:r>
                      <a:endParaRPr lang="en-US" sz="2400" dirty="0"/>
                    </a:p>
                  </a:txBody>
                  <a:tcPr/>
                </a:tc>
                <a:tc>
                  <a:txBody>
                    <a:bodyPr/>
                    <a:lstStyle/>
                    <a:p>
                      <a:pPr marL="285750" indent="-285750">
                        <a:buFont typeface="Arial" panose="020B0604020202020204" pitchFamily="34" charset="0"/>
                        <a:buChar char="•"/>
                      </a:pPr>
                      <a:r>
                        <a:rPr lang="en-US" sz="2400" dirty="0" smtClean="0"/>
                        <a:t>Good</a:t>
                      </a:r>
                      <a:r>
                        <a:rPr lang="en-US" sz="2400" baseline="0" dirty="0" smtClean="0"/>
                        <a:t> health</a:t>
                      </a:r>
                    </a:p>
                    <a:p>
                      <a:pPr marL="285750" indent="-285750">
                        <a:buFont typeface="Arial" panose="020B0604020202020204" pitchFamily="34" charset="0"/>
                        <a:buChar char="•"/>
                      </a:pPr>
                      <a:r>
                        <a:rPr lang="en-US" sz="2400" baseline="0" dirty="0" smtClean="0"/>
                        <a:t>Adequate rest</a:t>
                      </a:r>
                    </a:p>
                    <a:p>
                      <a:pPr marL="285750" indent="-285750">
                        <a:buFont typeface="Arial" panose="020B0604020202020204" pitchFamily="34" charset="0"/>
                        <a:buChar char="•"/>
                      </a:pPr>
                      <a:r>
                        <a:rPr lang="en-US" sz="2400" baseline="0" dirty="0" smtClean="0"/>
                        <a:t>Adequate nutrition</a:t>
                      </a:r>
                    </a:p>
                    <a:p>
                      <a:pPr marL="285750" indent="-285750">
                        <a:buFont typeface="Arial" panose="020B0604020202020204" pitchFamily="34" charset="0"/>
                        <a:buChar char="•"/>
                      </a:pPr>
                      <a:r>
                        <a:rPr lang="en-US" sz="2400" baseline="0" dirty="0" smtClean="0"/>
                        <a:t>Adequate financial resources</a:t>
                      </a:r>
                    </a:p>
                    <a:p>
                      <a:pPr marL="285750" indent="-285750">
                        <a:buFont typeface="Arial" panose="020B0604020202020204" pitchFamily="34" charset="0"/>
                        <a:buChar char="•"/>
                      </a:pPr>
                      <a:r>
                        <a:rPr lang="en-US" sz="2400" baseline="0" dirty="0" smtClean="0"/>
                        <a:t>Social support</a:t>
                      </a:r>
                    </a:p>
                    <a:p>
                      <a:pPr marL="285750" indent="-285750">
                        <a:buFont typeface="Arial" panose="020B0604020202020204" pitchFamily="34" charset="0"/>
                        <a:buChar char="•"/>
                      </a:pPr>
                      <a:r>
                        <a:rPr lang="en-US" sz="2400" dirty="0" smtClean="0"/>
                        <a:t>Opportunities</a:t>
                      </a:r>
                      <a:r>
                        <a:rPr lang="en-US" sz="2400" baseline="0" dirty="0" smtClean="0"/>
                        <a:t> to relax</a:t>
                      </a:r>
                    </a:p>
                    <a:p>
                      <a:pPr marL="285750" indent="-285750">
                        <a:buFont typeface="Arial" panose="020B0604020202020204" pitchFamily="34" charset="0"/>
                        <a:buChar char="•"/>
                      </a:pPr>
                      <a:r>
                        <a:rPr lang="en-US" sz="2400" baseline="0" dirty="0" smtClean="0"/>
                        <a:t>Exercise</a:t>
                      </a:r>
                    </a:p>
                    <a:p>
                      <a:pPr marL="285750" indent="-285750">
                        <a:buFont typeface="Arial" panose="020B0604020202020204" pitchFamily="34" charset="0"/>
                        <a:buChar char="•"/>
                      </a:pPr>
                      <a:r>
                        <a:rPr lang="en-US" sz="2400" baseline="0" dirty="0" smtClean="0"/>
                        <a:t>Positive or optimistic attitude</a:t>
                      </a:r>
                      <a:endParaRPr lang="en-US" sz="2400" dirty="0"/>
                    </a:p>
                  </a:txBody>
                  <a:tcPr/>
                </a:tc>
                <a:extLst>
                  <a:ext uri="{0D108BD9-81ED-4DB2-BD59-A6C34878D82A}">
                    <a16:rowId xmlns:a16="http://schemas.microsoft.com/office/drawing/2014/main" val="10001"/>
                  </a:ext>
                </a:extLst>
              </a:tr>
            </a:tbl>
          </a:graphicData>
        </a:graphic>
      </p:graphicFrame>
      <p:sp>
        <p:nvSpPr>
          <p:cNvPr id="8" name="Rounded Rectangle 7"/>
          <p:cNvSpPr/>
          <p:nvPr/>
        </p:nvSpPr>
        <p:spPr>
          <a:xfrm>
            <a:off x="4270248"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135</a:t>
            </a:fld>
            <a:endParaRPr lang="en-US"/>
          </a:p>
        </p:txBody>
      </p:sp>
    </p:spTree>
    <p:extLst>
      <p:ext uri="{BB962C8B-B14F-4D97-AF65-F5344CB8AC3E}">
        <p14:creationId xmlns:p14="http://schemas.microsoft.com/office/powerpoint/2010/main" val="353764355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IMR Photos\D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8129" y="838200"/>
            <a:ext cx="1676126" cy="1427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3" name="Picture 3" descr="E:\IMR Photos\Chemistry_Flas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052" r="-1"/>
          <a:stretch/>
        </p:blipFill>
        <p:spPr bwMode="auto">
          <a:xfrm>
            <a:off x="838200" y="5021294"/>
            <a:ext cx="1968929" cy="1638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4" descr="E:\IMR Photos\Baby_Crawl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90" y="5105400"/>
            <a:ext cx="2332010" cy="15541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09600" y="-381000"/>
            <a:ext cx="7924800" cy="1143000"/>
          </a:xfrm>
        </p:spPr>
        <p:txBody>
          <a:bodyPr/>
          <a:lstStyle/>
          <a:p>
            <a:r>
              <a:rPr lang="en-US" dirty="0" smtClean="0"/>
              <a:t>Psychobiological vulnerability</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806431683"/>
              </p:ext>
            </p:extLst>
          </p:nvPr>
        </p:nvGraphicFramePr>
        <p:xfrm>
          <a:off x="-76200" y="838200"/>
          <a:ext cx="9144000" cy="548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136</a:t>
            </a:fld>
            <a:endParaRPr lang="en-US"/>
          </a:p>
        </p:txBody>
      </p:sp>
    </p:spTree>
    <p:extLst>
      <p:ext uri="{BB962C8B-B14F-4D97-AF65-F5344CB8AC3E}">
        <p14:creationId xmlns:p14="http://schemas.microsoft.com/office/powerpoint/2010/main" val="350872755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sap-fs01\Training\PHOTOS\iStock_stethesco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3235326" cy="2152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isap-fs01\Training\PHOTOS\heroin-in-hallway-6-20-12_JT online 2-12-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799" y="4267200"/>
            <a:ext cx="3429001"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smtClean="0"/>
              <a:t>Reducing biological vulnerability</a:t>
            </a:r>
            <a:endParaRPr lang="en-US" dirty="0"/>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3253368273"/>
              </p:ext>
            </p:extLst>
          </p:nvPr>
        </p:nvGraphicFramePr>
        <p:xfrm>
          <a:off x="609600" y="1981200"/>
          <a:ext cx="79248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137</a:t>
            </a:fld>
            <a:endParaRPr lang="en-US"/>
          </a:p>
        </p:txBody>
      </p:sp>
    </p:spTree>
    <p:extLst>
      <p:ext uri="{BB962C8B-B14F-4D97-AF65-F5344CB8AC3E}">
        <p14:creationId xmlns:p14="http://schemas.microsoft.com/office/powerpoint/2010/main" val="177333031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533400"/>
            <a:ext cx="7924800" cy="6019800"/>
          </a:xfrm>
        </p:spPr>
        <p:txBody>
          <a:bodyPr>
            <a:normAutofit/>
          </a:bodyPr>
          <a:lstStyle/>
          <a:p>
            <a:pPr marL="0" indent="0" algn="ctr">
              <a:buNone/>
            </a:pPr>
            <a:r>
              <a:rPr lang="en-US" sz="4000" dirty="0" smtClean="0"/>
              <a:t>Difference between </a:t>
            </a:r>
          </a:p>
          <a:p>
            <a:pPr marL="0" indent="0" algn="ctr">
              <a:buNone/>
            </a:pPr>
            <a:r>
              <a:rPr lang="en-US" sz="4000" dirty="0" smtClean="0">
                <a:solidFill>
                  <a:srgbClr val="7030A0"/>
                </a:solidFill>
              </a:rPr>
              <a:t>drugs</a:t>
            </a:r>
            <a:r>
              <a:rPr lang="en-US" sz="4000" dirty="0" smtClean="0"/>
              <a:t> and </a:t>
            </a:r>
            <a:r>
              <a:rPr lang="en-US" sz="4000" dirty="0" smtClean="0">
                <a:solidFill>
                  <a:srgbClr val="81C02B"/>
                </a:solidFill>
              </a:rPr>
              <a:t>medications</a:t>
            </a:r>
            <a:r>
              <a:rPr lang="en-US" sz="4000" dirty="0" smtClean="0"/>
              <a: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endParaRPr lang="en-US" i="1" dirty="0" smtClean="0"/>
          </a:p>
          <a:p>
            <a:pPr marL="0" indent="0" algn="ctr">
              <a:buNone/>
            </a:pPr>
            <a:endParaRPr lang="en-US" i="1" dirty="0" smtClean="0"/>
          </a:p>
          <a:p>
            <a:pPr marL="0" indent="0" algn="ctr">
              <a:buNone/>
            </a:pPr>
            <a:r>
              <a:rPr lang="en-US" sz="3200" i="1" dirty="0" smtClean="0"/>
              <a:t>Why is this distinction important?</a:t>
            </a:r>
            <a:endParaRPr lang="en-US" sz="3200" i="1" dirty="0"/>
          </a:p>
        </p:txBody>
      </p:sp>
      <p:sp>
        <p:nvSpPr>
          <p:cNvPr id="4" name="Rounded Rectangle 3"/>
          <p:cNvSpPr/>
          <p:nvPr/>
        </p:nvSpPr>
        <p:spPr>
          <a:xfrm>
            <a:off x="4686300" y="2743200"/>
            <a:ext cx="3200400" cy="2286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Medications are some of the most powerful tools available for reducing symptoms and preventing relapses.</a:t>
            </a:r>
            <a:endParaRPr lang="en-US" sz="2400" dirty="0"/>
          </a:p>
        </p:txBody>
      </p:sp>
      <p:sp>
        <p:nvSpPr>
          <p:cNvPr id="5" name="Rounded Rectangle 4"/>
          <p:cNvSpPr/>
          <p:nvPr/>
        </p:nvSpPr>
        <p:spPr>
          <a:xfrm>
            <a:off x="914400" y="2743200"/>
            <a:ext cx="3200400" cy="2286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Substances that make people feel good but can also cause problems and make it more difficult to manage mental illness</a:t>
            </a:r>
            <a:r>
              <a:rPr lang="en-US" sz="2000" dirty="0" smtClean="0"/>
              <a:t>.</a:t>
            </a:r>
            <a:endParaRPr lang="en-US" sz="2000" dirty="0"/>
          </a:p>
        </p:txBody>
      </p:sp>
      <p:cxnSp>
        <p:nvCxnSpPr>
          <p:cNvPr id="7" name="Straight Arrow Connector 6"/>
          <p:cNvCxnSpPr/>
          <p:nvPr/>
        </p:nvCxnSpPr>
        <p:spPr>
          <a:xfrm>
            <a:off x="2590800" y="1981200"/>
            <a:ext cx="0" cy="609600"/>
          </a:xfrm>
          <a:prstGeom prst="straightConnector1">
            <a:avLst/>
          </a:prstGeom>
          <a:ln w="88900">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248400" y="1981200"/>
            <a:ext cx="0" cy="609600"/>
          </a:xfrm>
          <a:prstGeom prst="straightConnector1">
            <a:avLst/>
          </a:prstGeom>
          <a:ln w="88900">
            <a:round/>
            <a:headEnd type="none"/>
            <a:tailEnd type="stealth"/>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138</a:t>
            </a:fld>
            <a:endParaRPr lang="en-US"/>
          </a:p>
        </p:txBody>
      </p:sp>
    </p:spTree>
    <p:extLst>
      <p:ext uri="{BB962C8B-B14F-4D97-AF65-F5344CB8AC3E}">
        <p14:creationId xmlns:p14="http://schemas.microsoft.com/office/powerpoint/2010/main" val="23015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barn(inVertical)">
                                      <p:cBhvr>
                                        <p:cTn id="2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Drugs vs. medications</a:t>
            </a:r>
            <a:endParaRPr lang="en-US" dirty="0"/>
          </a:p>
        </p:txBody>
      </p:sp>
      <p:sp>
        <p:nvSpPr>
          <p:cNvPr id="3" name="Content Placeholder 2"/>
          <p:cNvSpPr>
            <a:spLocks noGrp="1"/>
          </p:cNvSpPr>
          <p:nvPr>
            <p:ph sz="quarter" idx="13"/>
          </p:nvPr>
        </p:nvSpPr>
        <p:spPr>
          <a:xfrm>
            <a:off x="609600" y="1600200"/>
            <a:ext cx="7924800" cy="4648200"/>
          </a:xfrm>
        </p:spPr>
        <p:txBody>
          <a:bodyPr>
            <a:normAutofit/>
          </a:bodyPr>
          <a:lstStyle/>
          <a:p>
            <a:r>
              <a:rPr lang="en-US" dirty="0" smtClean="0"/>
              <a:t>Discussing drugs and alcohol provides foundational information on ways substance use can exacerbate mental illness</a:t>
            </a:r>
          </a:p>
          <a:p>
            <a:r>
              <a:rPr lang="en-US" dirty="0" smtClean="0"/>
              <a:t>Knowledge developed can help in anticipating and addressing stressors before relapse occurs</a:t>
            </a:r>
          </a:p>
          <a:p>
            <a:r>
              <a:rPr lang="en-US" dirty="0" smtClean="0"/>
              <a:t>Beliefs about the benefits of medications can vary considerably</a:t>
            </a:r>
          </a:p>
          <a:p>
            <a:r>
              <a:rPr lang="en-US" dirty="0" smtClean="0"/>
              <a:t>Medications can contribute to the recovery process</a:t>
            </a:r>
          </a:p>
          <a:p>
            <a:r>
              <a:rPr lang="en-US" dirty="0" smtClean="0"/>
              <a:t>Learning about medications contributes to client knowledge in order to make an informed decision</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139</a:t>
            </a:fld>
            <a:endParaRPr lang="en-US"/>
          </a:p>
        </p:txBody>
      </p:sp>
    </p:spTree>
    <p:extLst>
      <p:ext uri="{BB962C8B-B14F-4D97-AF65-F5344CB8AC3E}">
        <p14:creationId xmlns:p14="http://schemas.microsoft.com/office/powerpoint/2010/main" val="2026578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implement evidence-based practices?</a:t>
            </a:r>
            <a:endParaRPr lang="en-US" dirty="0"/>
          </a:p>
        </p:txBody>
      </p:sp>
      <p:sp>
        <p:nvSpPr>
          <p:cNvPr id="3" name="Content Placeholder 2"/>
          <p:cNvSpPr>
            <a:spLocks noGrp="1"/>
          </p:cNvSpPr>
          <p:nvPr>
            <p:ph sz="quarter" idx="13"/>
          </p:nvPr>
        </p:nvSpPr>
        <p:spPr>
          <a:xfrm>
            <a:off x="609600" y="1371600"/>
            <a:ext cx="8534400" cy="4114800"/>
          </a:xfrm>
        </p:spPr>
        <p:txBody>
          <a:bodyPr>
            <a:normAutofit/>
          </a:bodyPr>
          <a:lstStyle/>
          <a:p>
            <a:endParaRPr lang="en-US" dirty="0" smtClean="0"/>
          </a:p>
          <a:p>
            <a:pPr marL="0" indent="0">
              <a:spcBef>
                <a:spcPts val="0"/>
              </a:spcBef>
              <a:buNone/>
            </a:pPr>
            <a:r>
              <a:rPr lang="en-US" dirty="0" smtClean="0">
                <a:solidFill>
                  <a:srgbClr val="B8D989"/>
                </a:solidFill>
              </a:rPr>
              <a:t>According to the New Freedom Commission </a:t>
            </a:r>
          </a:p>
          <a:p>
            <a:pPr marL="0" indent="0">
              <a:spcBef>
                <a:spcPts val="0"/>
              </a:spcBef>
              <a:buNone/>
            </a:pPr>
            <a:r>
              <a:rPr lang="en-US" dirty="0" smtClean="0">
                <a:solidFill>
                  <a:srgbClr val="B8D989"/>
                </a:solidFill>
              </a:rPr>
              <a:t>on Mental Health:</a:t>
            </a:r>
          </a:p>
        </p:txBody>
      </p:sp>
      <p:sp>
        <p:nvSpPr>
          <p:cNvPr id="4" name="TextBox 3"/>
          <p:cNvSpPr txBox="1"/>
          <p:nvPr/>
        </p:nvSpPr>
        <p:spPr>
          <a:xfrm>
            <a:off x="914400" y="2819400"/>
            <a:ext cx="8001000" cy="3477875"/>
          </a:xfrm>
          <a:prstGeom prst="rect">
            <a:avLst/>
          </a:prstGeom>
          <a:noFill/>
        </p:spPr>
        <p:txBody>
          <a:bodyPr wrap="square" rtlCol="0">
            <a:spAutoFit/>
          </a:bodyPr>
          <a:lstStyle/>
          <a:p>
            <a:pPr marL="0" indent="0">
              <a:buNone/>
            </a:pPr>
            <a:r>
              <a:rPr lang="en-US" sz="3600" dirty="0" smtClean="0">
                <a:solidFill>
                  <a:srgbClr val="FFFFFF"/>
                </a:solidFill>
              </a:rPr>
              <a:t>If effective treatments were more efficiently delivered through our mental health services system…millions of Americans would be more successful in school, at work, and in their communities</a:t>
            </a:r>
          </a:p>
          <a:p>
            <a:pPr marL="0" indent="0">
              <a:buNone/>
            </a:pPr>
            <a:r>
              <a:rPr lang="en-US" sz="3600" b="1" dirty="0">
                <a:solidFill>
                  <a:srgbClr val="FFFFFF"/>
                </a:solidFill>
              </a:rPr>
              <a:t>	</a:t>
            </a:r>
            <a:r>
              <a:rPr lang="en-US" sz="3600" b="1" dirty="0" smtClean="0">
                <a:solidFill>
                  <a:srgbClr val="FFFFFF"/>
                </a:solidFill>
              </a:rPr>
              <a:t>			</a:t>
            </a:r>
            <a:r>
              <a:rPr lang="en-US" sz="4000" b="1" dirty="0" smtClean="0">
                <a:solidFill>
                  <a:srgbClr val="FFFFFF"/>
                </a:solidFill>
              </a:rPr>
              <a:t>	</a:t>
            </a:r>
            <a:r>
              <a:rPr lang="en-US" sz="1600" b="1" dirty="0" smtClean="0">
                <a:solidFill>
                  <a:srgbClr val="FFFFFF"/>
                </a:solidFill>
              </a:rPr>
              <a:t>- Michael Hogan, Chairman</a:t>
            </a:r>
            <a:endParaRPr lang="en-US" sz="2000" b="1" dirty="0"/>
          </a:p>
        </p:txBody>
      </p:sp>
      <p:sp>
        <p:nvSpPr>
          <p:cNvPr id="5" name="Title 1"/>
          <p:cNvSpPr txBox="1">
            <a:spLocks/>
          </p:cNvSpPr>
          <p:nvPr/>
        </p:nvSpPr>
        <p:spPr>
          <a:xfrm>
            <a:off x="609600" y="457200"/>
            <a:ext cx="7924800" cy="1143000"/>
          </a:xfrm>
          <a:prstGeom prst="rect">
            <a:avLst/>
          </a:prstGeom>
        </p:spPr>
        <p:txBody>
          <a:bodyPr vert="horz" lIns="91440" tIns="45720" rIns="91440" bIns="45720" rtlCol="0" anchor="b" anchorCtr="0">
            <a:noAutofit/>
          </a:bodyPr>
          <a:lstStyle>
            <a:lvl1pPr algn="l" rtl="0" eaLnBrk="1" fontAlgn="base" hangingPunct="1">
              <a:spcBef>
                <a:spcPct val="0"/>
              </a:spcBef>
              <a:spcAft>
                <a:spcPct val="0"/>
              </a:spcAft>
              <a:defRPr sz="3000" kern="1200" cap="all" spc="50">
                <a:solidFill>
                  <a:srgbClr val="FFFFFF"/>
                </a:solidFill>
                <a:latin typeface="Calibri" panose="020F0502020204030204" pitchFamily="34" charset="0"/>
                <a:ea typeface="+mj-ea"/>
                <a:cs typeface="+mj-cs"/>
              </a:defRPr>
            </a:lvl1pPr>
            <a:lvl2pPr algn="l" rtl="0" eaLnBrk="1" fontAlgn="base" hangingPunct="1">
              <a:spcBef>
                <a:spcPct val="0"/>
              </a:spcBef>
              <a:spcAft>
                <a:spcPct val="0"/>
              </a:spcAft>
              <a:defRPr sz="3000">
                <a:solidFill>
                  <a:srgbClr val="FFFFFF"/>
                </a:solidFill>
                <a:latin typeface="Calibri" pitchFamily="34" charset="0"/>
              </a:defRPr>
            </a:lvl2pPr>
            <a:lvl3pPr algn="l" rtl="0" eaLnBrk="1" fontAlgn="base" hangingPunct="1">
              <a:spcBef>
                <a:spcPct val="0"/>
              </a:spcBef>
              <a:spcAft>
                <a:spcPct val="0"/>
              </a:spcAft>
              <a:defRPr sz="3000">
                <a:solidFill>
                  <a:srgbClr val="FFFFFF"/>
                </a:solidFill>
                <a:latin typeface="Calibri" pitchFamily="34" charset="0"/>
              </a:defRPr>
            </a:lvl3pPr>
            <a:lvl4pPr algn="l" rtl="0" eaLnBrk="1" fontAlgn="base" hangingPunct="1">
              <a:spcBef>
                <a:spcPct val="0"/>
              </a:spcBef>
              <a:spcAft>
                <a:spcPct val="0"/>
              </a:spcAft>
              <a:defRPr sz="3000">
                <a:solidFill>
                  <a:srgbClr val="FFFFFF"/>
                </a:solidFill>
                <a:latin typeface="Calibri" pitchFamily="34" charset="0"/>
              </a:defRPr>
            </a:lvl4pPr>
            <a:lvl5pPr algn="l" rtl="0" eaLnBrk="1" fontAlgn="base" hangingPunct="1">
              <a:spcBef>
                <a:spcPct val="0"/>
              </a:spcBef>
              <a:spcAft>
                <a:spcPct val="0"/>
              </a:spcAft>
              <a:defRPr sz="3000">
                <a:solidFill>
                  <a:srgbClr val="FFFFFF"/>
                </a:solidFill>
                <a:latin typeface="Calibri"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1800" dirty="0" smtClean="0"/>
          </a:p>
          <a:p>
            <a:endParaRPr lang="en-US" sz="1800" dirty="0"/>
          </a:p>
          <a:p>
            <a:r>
              <a:rPr lang="en-US" sz="1800" dirty="0" smtClean="0"/>
              <a:t>(continued)</a:t>
            </a:r>
            <a:endParaRPr lang="en-US" dirty="0"/>
          </a:p>
        </p:txBody>
      </p:sp>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14</a:t>
            </a:fld>
            <a:endParaRPr lang="en-US"/>
          </a:p>
        </p:txBody>
      </p:sp>
    </p:spTree>
    <p:extLst>
      <p:ext uri="{BB962C8B-B14F-4D97-AF65-F5344CB8AC3E}">
        <p14:creationId xmlns:p14="http://schemas.microsoft.com/office/powerpoint/2010/main" val="39563619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for your treatment</a:t>
            </a:r>
            <a:endParaRPr lang="en-US" dirty="0"/>
          </a:p>
        </p:txBody>
      </p:sp>
      <p:sp>
        <p:nvSpPr>
          <p:cNvPr id="3" name="Content Placeholder 2"/>
          <p:cNvSpPr>
            <a:spLocks noGrp="1"/>
          </p:cNvSpPr>
          <p:nvPr>
            <p:ph sz="quarter" idx="13"/>
          </p:nvPr>
        </p:nvSpPr>
        <p:spPr>
          <a:xfrm>
            <a:off x="609600" y="1600200"/>
            <a:ext cx="7924800" cy="4267200"/>
          </a:xfrm>
        </p:spPr>
        <p:txBody>
          <a:bodyPr>
            <a:normAutofit/>
          </a:bodyPr>
          <a:lstStyle/>
          <a:p>
            <a:r>
              <a:rPr lang="en-US" dirty="0" smtClean="0"/>
              <a:t>Develop a plan that specifically focuses on on-going recovery and reducing potential for relapse </a:t>
            </a:r>
          </a:p>
          <a:p>
            <a:r>
              <a:rPr lang="en-US" dirty="0" smtClean="0"/>
              <a:t>Develop new ways to get needs met</a:t>
            </a:r>
          </a:p>
          <a:p>
            <a:r>
              <a:rPr lang="en-US" dirty="0" smtClean="0"/>
              <a:t>Identify pros and cons for sobriety as well as use</a:t>
            </a:r>
          </a:p>
          <a:p>
            <a:r>
              <a:rPr lang="en-US" dirty="0" smtClean="0"/>
              <a:t>Identify effects of substances with clients to increase knowledge and check frequently for understanding</a:t>
            </a:r>
          </a:p>
          <a:p>
            <a:r>
              <a:rPr lang="en-US" dirty="0" smtClean="0"/>
              <a:t>Encourage client to relate information to their own lives</a:t>
            </a:r>
          </a:p>
          <a:p>
            <a:r>
              <a:rPr lang="en-US" dirty="0" smtClean="0"/>
              <a:t>Let them decide what is important information for them</a:t>
            </a:r>
          </a:p>
          <a:p>
            <a:endParaRPr lang="en-US" dirty="0"/>
          </a:p>
        </p:txBody>
      </p:sp>
      <p:sp>
        <p:nvSpPr>
          <p:cNvPr id="6" name="Rounded Rectangle 5"/>
          <p:cNvSpPr/>
          <p:nvPr/>
        </p:nvSpPr>
        <p:spPr>
          <a:xfrm>
            <a:off x="3886200"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Rounded Rectangle 6"/>
          <p:cNvSpPr/>
          <p:nvPr/>
        </p:nvSpPr>
        <p:spPr>
          <a:xfrm>
            <a:off x="4654296" y="5949696"/>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140</a:t>
            </a:fld>
            <a:endParaRPr lang="en-US"/>
          </a:p>
        </p:txBody>
      </p:sp>
    </p:spTree>
    <p:extLst>
      <p:ext uri="{BB962C8B-B14F-4D97-AF65-F5344CB8AC3E}">
        <p14:creationId xmlns:p14="http://schemas.microsoft.com/office/powerpoint/2010/main" val="288653513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this change treatment</a:t>
            </a:r>
            <a:endParaRPr lang="en-US" dirty="0"/>
          </a:p>
        </p:txBody>
      </p:sp>
      <p:sp>
        <p:nvSpPr>
          <p:cNvPr id="3" name="Content Placeholder 2"/>
          <p:cNvSpPr>
            <a:spLocks noGrp="1"/>
          </p:cNvSpPr>
          <p:nvPr>
            <p:ph sz="quarter" idx="13"/>
          </p:nvPr>
        </p:nvSpPr>
        <p:spPr/>
        <p:txBody>
          <a:bodyPr/>
          <a:lstStyle/>
          <a:p>
            <a:r>
              <a:rPr lang="en-US" dirty="0" smtClean="0"/>
              <a:t>Consider cognitive impairments that may have resulted from substance use/mental illness</a:t>
            </a:r>
          </a:p>
          <a:p>
            <a:r>
              <a:rPr lang="en-US" dirty="0" smtClean="0"/>
              <a:t>Modify length of session – adopt the 15-15-15 method</a:t>
            </a:r>
          </a:p>
          <a:p>
            <a:r>
              <a:rPr lang="en-US" dirty="0" smtClean="0"/>
              <a:t>Praise frequently</a:t>
            </a:r>
          </a:p>
          <a:p>
            <a:r>
              <a:rPr lang="en-US" dirty="0" smtClean="0"/>
              <a:t>Identify and practice practical strategies for cutting down or not using</a:t>
            </a:r>
          </a:p>
          <a:p>
            <a:r>
              <a:rPr lang="en-US" dirty="0" smtClean="0"/>
              <a:t>Develop a Personal Sobriety Plan</a:t>
            </a:r>
          </a:p>
          <a:p>
            <a:r>
              <a:rPr lang="en-US" dirty="0" smtClean="0"/>
              <a:t>Identify potential obstacles to maintaining sobriety</a:t>
            </a:r>
          </a:p>
          <a:p>
            <a:endParaRPr lang="en-US" dirty="0"/>
          </a:p>
        </p:txBody>
      </p:sp>
      <p:sp>
        <p:nvSpPr>
          <p:cNvPr id="6" name="Rounded Rectangle 5"/>
          <p:cNvSpPr/>
          <p:nvPr/>
        </p:nvSpPr>
        <p:spPr>
          <a:xfrm>
            <a:off x="3886200"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Rounded Rectangle 6"/>
          <p:cNvSpPr/>
          <p:nvPr/>
        </p:nvSpPr>
        <p:spPr>
          <a:xfrm>
            <a:off x="4654296" y="5949696"/>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141</a:t>
            </a:fld>
            <a:endParaRPr lang="en-US"/>
          </a:p>
        </p:txBody>
      </p:sp>
    </p:spTree>
    <p:extLst>
      <p:ext uri="{BB962C8B-B14F-4D97-AF65-F5344CB8AC3E}">
        <p14:creationId xmlns:p14="http://schemas.microsoft.com/office/powerpoint/2010/main" val="188966241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a sober lifestyle</a:t>
            </a:r>
            <a:endParaRPr lang="en-US" dirty="0"/>
          </a:p>
        </p:txBody>
      </p:sp>
      <p:sp>
        <p:nvSpPr>
          <p:cNvPr id="3" name="Content Placeholder 2"/>
          <p:cNvSpPr>
            <a:spLocks noGrp="1"/>
          </p:cNvSpPr>
          <p:nvPr>
            <p:ph sz="quarter" idx="13"/>
          </p:nvPr>
        </p:nvSpPr>
        <p:spPr>
          <a:xfrm>
            <a:off x="609600" y="1600200"/>
            <a:ext cx="7924800" cy="5181600"/>
          </a:xfrm>
        </p:spPr>
        <p:txBody>
          <a:bodyPr/>
          <a:lstStyle/>
          <a:p>
            <a:r>
              <a:rPr lang="en-US" dirty="0" smtClean="0"/>
              <a:t>Identify reasons for not using substances</a:t>
            </a:r>
          </a:p>
          <a:p>
            <a:pPr lvl="1"/>
            <a:r>
              <a:rPr lang="en-US" dirty="0" smtClean="0"/>
              <a:t>Better ability to manage mental illness</a:t>
            </a:r>
          </a:p>
          <a:p>
            <a:pPr lvl="1"/>
            <a:r>
              <a:rPr lang="en-US" dirty="0" smtClean="0"/>
              <a:t>Improved social relationships</a:t>
            </a:r>
          </a:p>
          <a:p>
            <a:pPr lvl="1"/>
            <a:r>
              <a:rPr lang="en-US" dirty="0" smtClean="0"/>
              <a:t>Improved ability to go to school or work</a:t>
            </a:r>
          </a:p>
          <a:p>
            <a:pPr lvl="1"/>
            <a:r>
              <a:rPr lang="en-US" dirty="0" smtClean="0"/>
              <a:t>Having your own place</a:t>
            </a:r>
          </a:p>
          <a:p>
            <a:pPr lvl="1"/>
            <a:r>
              <a:rPr lang="en-US" dirty="0" smtClean="0"/>
              <a:t>Being a better parent</a:t>
            </a:r>
          </a:p>
          <a:p>
            <a:pPr lvl="1"/>
            <a:r>
              <a:rPr lang="en-US" dirty="0" smtClean="0"/>
              <a:t>Having fewer legal problems</a:t>
            </a:r>
          </a:p>
          <a:p>
            <a:pPr lvl="1"/>
            <a:r>
              <a:rPr lang="en-US" dirty="0" smtClean="0"/>
              <a:t>Having more money to spend on other things</a:t>
            </a:r>
          </a:p>
          <a:p>
            <a:pPr marL="457200" lvl="1" indent="0">
              <a:buNone/>
            </a:pPr>
            <a:endParaRPr lang="en-US" dirty="0" smtClean="0"/>
          </a:p>
        </p:txBody>
      </p:sp>
      <p:sp>
        <p:nvSpPr>
          <p:cNvPr id="5" name="Rounded Rectangle 4"/>
          <p:cNvSpPr/>
          <p:nvPr/>
        </p:nvSpPr>
        <p:spPr>
          <a:xfrm>
            <a:off x="4270248"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142</a:t>
            </a:fld>
            <a:endParaRPr lang="en-US"/>
          </a:p>
        </p:txBody>
      </p:sp>
    </p:spTree>
    <p:extLst>
      <p:ext uri="{BB962C8B-B14F-4D97-AF65-F5344CB8AC3E}">
        <p14:creationId xmlns:p14="http://schemas.microsoft.com/office/powerpoint/2010/main" val="354115899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a sober lifestyle</a:t>
            </a:r>
            <a:endParaRPr lang="en-US" dirty="0"/>
          </a:p>
        </p:txBody>
      </p:sp>
      <p:sp>
        <p:nvSpPr>
          <p:cNvPr id="3" name="Content Placeholder 2"/>
          <p:cNvSpPr>
            <a:spLocks noGrp="1"/>
          </p:cNvSpPr>
          <p:nvPr>
            <p:ph sz="quarter" idx="13"/>
          </p:nvPr>
        </p:nvSpPr>
        <p:spPr/>
        <p:txBody>
          <a:bodyPr/>
          <a:lstStyle/>
          <a:p>
            <a:r>
              <a:rPr lang="en-US" sz="2800" dirty="0" smtClean="0"/>
              <a:t>Identifying reasons</a:t>
            </a:r>
          </a:p>
          <a:p>
            <a:pPr lvl="1"/>
            <a:r>
              <a:rPr lang="en-US" dirty="0" smtClean="0"/>
              <a:t>Always ask the client’s perspective</a:t>
            </a:r>
          </a:p>
          <a:p>
            <a:pPr marL="457200" lvl="1" indent="0">
              <a:buNone/>
            </a:pPr>
            <a:endParaRPr lang="en-US" dirty="0" smtClean="0"/>
          </a:p>
          <a:p>
            <a:pPr lvl="1"/>
            <a:r>
              <a:rPr lang="en-US" dirty="0" smtClean="0"/>
              <a:t>Connecting their reduced use to something valuable will be more motivating</a:t>
            </a:r>
            <a:endParaRPr lang="en-US" dirty="0"/>
          </a:p>
        </p:txBody>
      </p:sp>
      <p:sp>
        <p:nvSpPr>
          <p:cNvPr id="5" name="Rounded Rectangle 4"/>
          <p:cNvSpPr/>
          <p:nvPr/>
        </p:nvSpPr>
        <p:spPr>
          <a:xfrm>
            <a:off x="4270248" y="5949696"/>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143</a:t>
            </a:fld>
            <a:endParaRPr lang="en-US"/>
          </a:p>
        </p:txBody>
      </p:sp>
    </p:spTree>
    <p:extLst>
      <p:ext uri="{BB962C8B-B14F-4D97-AF65-F5344CB8AC3E}">
        <p14:creationId xmlns:p14="http://schemas.microsoft.com/office/powerpoint/2010/main" val="9527308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sap-fs01\Training\PHOTOS\iStock_stethesco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3235326" cy="2152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isap-fs01\Training\PHOTOS\heroin-in-hallway-6-20-12_JT online 2-12-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799" y="4267200"/>
            <a:ext cx="3429001"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smtClean="0"/>
              <a:t>Reducing biological vulnerability</a:t>
            </a:r>
            <a:endParaRPr lang="en-US" dirty="0"/>
          </a:p>
        </p:txBody>
      </p:sp>
      <p:sp>
        <p:nvSpPr>
          <p:cNvPr id="2" name="Down Arrow 1"/>
          <p:cNvSpPr/>
          <p:nvPr/>
        </p:nvSpPr>
        <p:spPr>
          <a:xfrm>
            <a:off x="5486400" y="3352800"/>
            <a:ext cx="2057400" cy="2438400"/>
          </a:xfrm>
          <a:prstGeom prst="downArrow">
            <a:avLst/>
          </a:prstGeom>
          <a:solidFill>
            <a:srgbClr val="B8D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0800000">
            <a:off x="1752600" y="2362200"/>
            <a:ext cx="2057400" cy="2438400"/>
          </a:xfrm>
          <a:prstGeom prst="downArrow">
            <a:avLst/>
          </a:prstGeom>
          <a:solidFill>
            <a:srgbClr val="81C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317662777"/>
              </p:ext>
            </p:extLst>
          </p:nvPr>
        </p:nvGraphicFramePr>
        <p:xfrm>
          <a:off x="609600" y="1981200"/>
          <a:ext cx="79248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144</a:t>
            </a:fld>
            <a:endParaRPr lang="en-US"/>
          </a:p>
        </p:txBody>
      </p:sp>
    </p:spTree>
    <p:extLst>
      <p:ext uri="{BB962C8B-B14F-4D97-AF65-F5344CB8AC3E}">
        <p14:creationId xmlns:p14="http://schemas.microsoft.com/office/powerpoint/2010/main" val="187880811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Medications reduce </a:t>
            </a:r>
            <a:br>
              <a:rPr lang="en-US" dirty="0" smtClean="0"/>
            </a:br>
            <a:r>
              <a:rPr lang="en-US" dirty="0" smtClean="0"/>
              <a:t>biological vulnerability</a:t>
            </a:r>
            <a:endParaRPr lang="en-US" dirty="0"/>
          </a:p>
        </p:txBody>
      </p:sp>
      <p:sp>
        <p:nvSpPr>
          <p:cNvPr id="3" name="Content Placeholder 2"/>
          <p:cNvSpPr>
            <a:spLocks noGrp="1"/>
          </p:cNvSpPr>
          <p:nvPr>
            <p:ph sz="quarter" idx="13"/>
          </p:nvPr>
        </p:nvSpPr>
        <p:spPr/>
        <p:txBody>
          <a:bodyPr/>
          <a:lstStyle/>
          <a:p>
            <a:r>
              <a:rPr lang="en-US" dirty="0" smtClean="0"/>
              <a:t>One of the most powerful tools available to reduce or eliminate psychiatric symptoms</a:t>
            </a:r>
          </a:p>
          <a:p>
            <a:r>
              <a:rPr lang="en-US" dirty="0" smtClean="0"/>
              <a:t>Confirming and enhancing knowledge of medication helps to enhance client-driven advocacy and active participation in treatment </a:t>
            </a:r>
          </a:p>
          <a:p>
            <a:r>
              <a:rPr lang="en-US" dirty="0" smtClean="0"/>
              <a:t>Discuss both benefits and side effects to make informed decisions</a:t>
            </a:r>
          </a:p>
          <a:p>
            <a:r>
              <a:rPr lang="en-US" dirty="0" smtClean="0"/>
              <a:t>Develop strategies to take medications regularly</a:t>
            </a:r>
            <a:endParaRPr lang="en-US" dirty="0"/>
          </a:p>
        </p:txBody>
      </p:sp>
      <p:sp>
        <p:nvSpPr>
          <p:cNvPr id="6" name="Rounded Rectangle 5"/>
          <p:cNvSpPr/>
          <p:nvPr/>
        </p:nvSpPr>
        <p:spPr>
          <a:xfrm>
            <a:off x="3886200"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Rounded Rectangle 6"/>
          <p:cNvSpPr/>
          <p:nvPr/>
        </p:nvSpPr>
        <p:spPr>
          <a:xfrm>
            <a:off x="4654296" y="5949696"/>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145</a:t>
            </a:fld>
            <a:endParaRPr lang="en-US"/>
          </a:p>
        </p:txBody>
      </p:sp>
    </p:spTree>
    <p:extLst>
      <p:ext uri="{BB962C8B-B14F-4D97-AF65-F5344CB8AC3E}">
        <p14:creationId xmlns:p14="http://schemas.microsoft.com/office/powerpoint/2010/main" val="258061362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4244253202"/>
              </p:ext>
            </p:extLst>
          </p:nvPr>
        </p:nvGraphicFramePr>
        <p:xfrm>
          <a:off x="228600" y="136003"/>
          <a:ext cx="8763000" cy="5838077"/>
        </p:xfrm>
        <a:graphic>
          <a:graphicData uri="http://schemas.openxmlformats.org/drawingml/2006/table">
            <a:tbl>
              <a:tblPr firstRow="1" bandRow="1">
                <a:tableStyleId>{5C22544A-7EE6-4342-B048-85BDC9FD1C3A}</a:tableStyleId>
              </a:tblPr>
              <a:tblGrid>
                <a:gridCol w="1600933">
                  <a:extLst>
                    <a:ext uri="{9D8B030D-6E8A-4147-A177-3AD203B41FA5}">
                      <a16:colId xmlns:a16="http://schemas.microsoft.com/office/drawing/2014/main" val="20000"/>
                    </a:ext>
                  </a:extLst>
                </a:gridCol>
                <a:gridCol w="1685192">
                  <a:extLst>
                    <a:ext uri="{9D8B030D-6E8A-4147-A177-3AD203B41FA5}">
                      <a16:colId xmlns:a16="http://schemas.microsoft.com/office/drawing/2014/main" val="20001"/>
                    </a:ext>
                  </a:extLst>
                </a:gridCol>
                <a:gridCol w="1769452">
                  <a:extLst>
                    <a:ext uri="{9D8B030D-6E8A-4147-A177-3AD203B41FA5}">
                      <a16:colId xmlns:a16="http://schemas.microsoft.com/office/drawing/2014/main" val="20002"/>
                    </a:ext>
                  </a:extLst>
                </a:gridCol>
                <a:gridCol w="1954823">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473597">
                <a:tc>
                  <a:txBody>
                    <a:bodyPr/>
                    <a:lstStyle/>
                    <a:p>
                      <a:r>
                        <a:rPr lang="en-US" dirty="0" smtClean="0"/>
                        <a:t>Category</a:t>
                      </a:r>
                      <a:endParaRPr lang="en-US" dirty="0"/>
                    </a:p>
                  </a:txBody>
                  <a:tcPr/>
                </a:tc>
                <a:tc>
                  <a:txBody>
                    <a:bodyPr/>
                    <a:lstStyle/>
                    <a:p>
                      <a:r>
                        <a:rPr lang="en-US" dirty="0" smtClean="0"/>
                        <a:t>Common</a:t>
                      </a:r>
                      <a:r>
                        <a:rPr lang="en-US" baseline="0" dirty="0" smtClean="0"/>
                        <a:t> Meds</a:t>
                      </a:r>
                      <a:endParaRPr lang="en-US" dirty="0"/>
                    </a:p>
                  </a:txBody>
                  <a:tcPr/>
                </a:tc>
                <a:tc>
                  <a:txBody>
                    <a:bodyPr/>
                    <a:lstStyle/>
                    <a:p>
                      <a:r>
                        <a:rPr lang="en-US" dirty="0" smtClean="0"/>
                        <a:t>Uses</a:t>
                      </a:r>
                      <a:endParaRPr lang="en-US" dirty="0"/>
                    </a:p>
                  </a:txBody>
                  <a:tcPr/>
                </a:tc>
                <a:tc>
                  <a:txBody>
                    <a:bodyPr/>
                    <a:lstStyle/>
                    <a:p>
                      <a:r>
                        <a:rPr lang="en-US" dirty="0" smtClean="0"/>
                        <a:t>Side Effects</a:t>
                      </a:r>
                      <a:endParaRPr lang="en-US" dirty="0"/>
                    </a:p>
                  </a:txBody>
                  <a:tcPr/>
                </a:tc>
                <a:tc>
                  <a:txBody>
                    <a:bodyPr/>
                    <a:lstStyle/>
                    <a:p>
                      <a:r>
                        <a:rPr lang="en-US" dirty="0" err="1" smtClean="0"/>
                        <a:t>Tx</a:t>
                      </a:r>
                      <a:r>
                        <a:rPr lang="en-US" dirty="0" smtClean="0"/>
                        <a:t> for SE</a:t>
                      </a:r>
                      <a:endParaRPr lang="en-US" dirty="0"/>
                    </a:p>
                  </a:txBody>
                  <a:tcPr/>
                </a:tc>
                <a:extLst>
                  <a:ext uri="{0D108BD9-81ED-4DB2-BD59-A6C34878D82A}">
                    <a16:rowId xmlns:a16="http://schemas.microsoft.com/office/drawing/2014/main" val="10000"/>
                  </a:ext>
                </a:extLst>
              </a:tr>
              <a:tr h="1143000">
                <a:tc>
                  <a:txBody>
                    <a:bodyPr/>
                    <a:lstStyle/>
                    <a:p>
                      <a:r>
                        <a:rPr lang="en-US" sz="1800" dirty="0" smtClean="0"/>
                        <a:t>Antipsychotics</a:t>
                      </a:r>
                      <a:endParaRPr lang="en-US" sz="1800" dirty="0"/>
                    </a:p>
                  </a:txBody>
                  <a:tcPr/>
                </a:tc>
                <a:tc>
                  <a:txBody>
                    <a:bodyPr/>
                    <a:lstStyle/>
                    <a:p>
                      <a:r>
                        <a:rPr lang="en-US" sz="1600" dirty="0" smtClean="0"/>
                        <a:t>Haloperidol,</a:t>
                      </a:r>
                      <a:r>
                        <a:rPr lang="en-US" sz="1600" baseline="0" dirty="0" smtClean="0"/>
                        <a:t> Risperidone, Ziprasidone, Olanzapine, Quetiapine</a:t>
                      </a:r>
                      <a:endParaRPr lang="en-US" sz="1600" dirty="0"/>
                    </a:p>
                  </a:txBody>
                  <a:tcPr/>
                </a:tc>
                <a:tc>
                  <a:txBody>
                    <a:bodyPr/>
                    <a:lstStyle/>
                    <a:p>
                      <a:r>
                        <a:rPr lang="en-US" sz="1600" b="0" dirty="0" smtClean="0"/>
                        <a:t>Designed to reduce</a:t>
                      </a:r>
                      <a:r>
                        <a:rPr lang="en-US" sz="1600" b="0" baseline="0" dirty="0" smtClean="0"/>
                        <a:t> symptoms of psychosis</a:t>
                      </a:r>
                      <a:endParaRPr lang="en-US" sz="1600" b="0" dirty="0"/>
                    </a:p>
                  </a:txBody>
                  <a:tcPr/>
                </a:tc>
                <a:tc>
                  <a:txBody>
                    <a:bodyPr/>
                    <a:lstStyle/>
                    <a:p>
                      <a:r>
                        <a:rPr lang="en-US" sz="1400" dirty="0" smtClean="0"/>
                        <a:t>Muscle</a:t>
                      </a:r>
                      <a:r>
                        <a:rPr lang="en-US" sz="1400" baseline="0" dirty="0" smtClean="0"/>
                        <a:t> stiffness, tremors, spasms, akathisia, weight gain, sexual difficulties </a:t>
                      </a:r>
                      <a:endParaRPr lang="en-US" sz="1400" dirty="0"/>
                    </a:p>
                  </a:txBody>
                  <a:tcPr/>
                </a:tc>
                <a:tc>
                  <a:txBody>
                    <a:bodyPr/>
                    <a:lstStyle/>
                    <a:p>
                      <a:r>
                        <a:rPr lang="en-US" sz="1400" dirty="0" smtClean="0"/>
                        <a:t>Reducing dose of medication;</a:t>
                      </a:r>
                      <a:r>
                        <a:rPr lang="en-US" sz="1400" baseline="0" dirty="0" smtClean="0"/>
                        <a:t> adding medication to counteract side effects; switching meds</a:t>
                      </a:r>
                      <a:endParaRPr lang="en-US" sz="1400" dirty="0"/>
                    </a:p>
                  </a:txBody>
                  <a:tcPr/>
                </a:tc>
                <a:extLst>
                  <a:ext uri="{0D108BD9-81ED-4DB2-BD59-A6C34878D82A}">
                    <a16:rowId xmlns:a16="http://schemas.microsoft.com/office/drawing/2014/main" val="10001"/>
                  </a:ext>
                </a:extLst>
              </a:tr>
              <a:tr h="1203960">
                <a:tc>
                  <a:txBody>
                    <a:bodyPr/>
                    <a:lstStyle/>
                    <a:p>
                      <a:r>
                        <a:rPr lang="en-US" sz="1800" dirty="0" smtClean="0"/>
                        <a:t>Mood stabilizers</a:t>
                      </a:r>
                      <a:endParaRPr lang="en-US" sz="1800" dirty="0"/>
                    </a:p>
                  </a:txBody>
                  <a:tcPr/>
                </a:tc>
                <a:tc>
                  <a:txBody>
                    <a:bodyPr/>
                    <a:lstStyle/>
                    <a:p>
                      <a:r>
                        <a:rPr lang="en-US" sz="1600" dirty="0" smtClean="0"/>
                        <a:t>Lithium</a:t>
                      </a:r>
                      <a:r>
                        <a:rPr lang="en-US" sz="1600" baseline="0" dirty="0" smtClean="0"/>
                        <a:t> carbonate, carbamazepine, </a:t>
                      </a:r>
                      <a:r>
                        <a:rPr lang="en-US" sz="1600" baseline="0" dirty="0" err="1" smtClean="0"/>
                        <a:t>valproic</a:t>
                      </a:r>
                      <a:r>
                        <a:rPr lang="en-US" sz="1600" baseline="0" dirty="0" smtClean="0"/>
                        <a:t> acid</a:t>
                      </a:r>
                      <a:endParaRPr lang="en-US" sz="1600" dirty="0"/>
                    </a:p>
                  </a:txBody>
                  <a:tcPr/>
                </a:tc>
                <a:tc>
                  <a:txBody>
                    <a:bodyPr/>
                    <a:lstStyle/>
                    <a:p>
                      <a:r>
                        <a:rPr lang="en-US" sz="1600" b="0" dirty="0" smtClean="0"/>
                        <a:t>Reduce acute</a:t>
                      </a:r>
                      <a:r>
                        <a:rPr lang="en-US" sz="1600" b="0" baseline="0" dirty="0" smtClean="0"/>
                        <a:t> symptoms of extreme moods, including mania and depression</a:t>
                      </a:r>
                      <a:endParaRPr lang="en-US" sz="1600" b="0" dirty="0"/>
                    </a:p>
                  </a:txBody>
                  <a:tcPr/>
                </a:tc>
                <a:tc>
                  <a:txBody>
                    <a:bodyPr/>
                    <a:lstStyle/>
                    <a:p>
                      <a:r>
                        <a:rPr lang="en-US" sz="1400" dirty="0" smtClean="0"/>
                        <a:t>Nausea,</a:t>
                      </a:r>
                      <a:r>
                        <a:rPr lang="en-US" sz="1400" baseline="0" dirty="0" smtClean="0"/>
                        <a:t> slurred speech, extreme thirst, muscle twitching, confusion, hair loss, fever, vomiting, jaundice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Reducing dose of medication;</a:t>
                      </a:r>
                      <a:r>
                        <a:rPr lang="en-US" sz="1400" baseline="0" dirty="0" smtClean="0"/>
                        <a:t> adding medication to counteract side effects; switching meds</a:t>
                      </a:r>
                      <a:endParaRPr lang="en-US" sz="1400" dirty="0" smtClean="0"/>
                    </a:p>
                  </a:txBody>
                  <a:tcPr/>
                </a:tc>
                <a:extLst>
                  <a:ext uri="{0D108BD9-81ED-4DB2-BD59-A6C34878D82A}">
                    <a16:rowId xmlns:a16="http://schemas.microsoft.com/office/drawing/2014/main" val="10002"/>
                  </a:ext>
                </a:extLst>
              </a:tr>
              <a:tr h="1219200">
                <a:tc>
                  <a:txBody>
                    <a:bodyPr/>
                    <a:lstStyle/>
                    <a:p>
                      <a:r>
                        <a:rPr lang="en-US" sz="1800" dirty="0" smtClean="0"/>
                        <a:t>Antidepressants</a:t>
                      </a:r>
                      <a:endParaRPr lang="en-US" sz="1800" dirty="0"/>
                    </a:p>
                  </a:txBody>
                  <a:tcPr/>
                </a:tc>
                <a:tc>
                  <a:txBody>
                    <a:bodyPr/>
                    <a:lstStyle/>
                    <a:p>
                      <a:r>
                        <a:rPr lang="en-US" sz="1600" dirty="0" smtClean="0"/>
                        <a:t>Venlafaxine,</a:t>
                      </a:r>
                      <a:r>
                        <a:rPr lang="en-US" sz="1600" baseline="0" dirty="0" smtClean="0"/>
                        <a:t> Bupropion, Sertraline, Fluoxetine</a:t>
                      </a:r>
                      <a:endParaRPr lang="en-US" sz="1600" dirty="0"/>
                    </a:p>
                  </a:txBody>
                  <a:tcPr/>
                </a:tc>
                <a:tc>
                  <a:txBody>
                    <a:bodyPr/>
                    <a:lstStyle/>
                    <a:p>
                      <a:r>
                        <a:rPr lang="en-US" sz="1600" b="0" dirty="0" smtClean="0"/>
                        <a:t>Reduce symptoms of depression</a:t>
                      </a:r>
                      <a:endParaRPr lang="en-US" sz="1600" b="0" dirty="0"/>
                    </a:p>
                  </a:txBody>
                  <a:tcPr/>
                </a:tc>
                <a:tc>
                  <a:txBody>
                    <a:bodyPr/>
                    <a:lstStyle/>
                    <a:p>
                      <a:r>
                        <a:rPr lang="en-US" sz="1400" dirty="0" smtClean="0"/>
                        <a:t>Nausea, weight gain, heart</a:t>
                      </a:r>
                      <a:r>
                        <a:rPr lang="en-US" sz="1400" baseline="0" dirty="0" smtClean="0"/>
                        <a:t> palpitations, sedation, headache, suicidality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Reducing dose of medication;</a:t>
                      </a:r>
                      <a:r>
                        <a:rPr lang="en-US" sz="1400" baseline="0" dirty="0" smtClean="0"/>
                        <a:t> adding medication to counteract side effects; switching meds</a:t>
                      </a:r>
                      <a:endParaRPr lang="en-US" sz="1400" dirty="0" smtClean="0"/>
                    </a:p>
                    <a:p>
                      <a:endParaRPr lang="en-US" sz="1400" dirty="0"/>
                    </a:p>
                  </a:txBody>
                  <a:tcPr/>
                </a:tc>
                <a:extLst>
                  <a:ext uri="{0D108BD9-81ED-4DB2-BD59-A6C34878D82A}">
                    <a16:rowId xmlns:a16="http://schemas.microsoft.com/office/drawing/2014/main" val="10003"/>
                  </a:ext>
                </a:extLst>
              </a:tr>
              <a:tr h="1143000">
                <a:tc>
                  <a:txBody>
                    <a:bodyPr/>
                    <a:lstStyle/>
                    <a:p>
                      <a:r>
                        <a:rPr lang="en-US" sz="1800" dirty="0" smtClean="0"/>
                        <a:t>Antianxiety/</a:t>
                      </a:r>
                    </a:p>
                    <a:p>
                      <a:r>
                        <a:rPr lang="en-US" sz="1800" dirty="0" smtClean="0"/>
                        <a:t>Sedatives</a:t>
                      </a:r>
                      <a:endParaRPr lang="en-US" sz="1800" dirty="0"/>
                    </a:p>
                  </a:txBody>
                  <a:tcPr/>
                </a:tc>
                <a:tc>
                  <a:txBody>
                    <a:bodyPr/>
                    <a:lstStyle/>
                    <a:p>
                      <a:r>
                        <a:rPr lang="en-US" sz="1600" dirty="0" smtClean="0"/>
                        <a:t>Clonazepam,</a:t>
                      </a:r>
                      <a:r>
                        <a:rPr lang="en-US" sz="1600" baseline="0" dirty="0" smtClean="0"/>
                        <a:t> lorazepam, diazepam, alprazolam</a:t>
                      </a:r>
                      <a:endParaRPr lang="en-US" sz="1600" dirty="0"/>
                    </a:p>
                  </a:txBody>
                  <a:tcPr/>
                </a:tc>
                <a:tc>
                  <a:txBody>
                    <a:bodyPr/>
                    <a:lstStyle/>
                    <a:p>
                      <a:r>
                        <a:rPr lang="en-US" sz="1600" b="0" dirty="0" smtClean="0"/>
                        <a:t>Reduce symptoms of anxiety, sleep problems</a:t>
                      </a:r>
                      <a:endParaRPr lang="en-US" sz="1600" b="0" dirty="0"/>
                    </a:p>
                  </a:txBody>
                  <a:tcPr/>
                </a:tc>
                <a:tc>
                  <a:txBody>
                    <a:bodyPr/>
                    <a:lstStyle/>
                    <a:p>
                      <a:r>
                        <a:rPr lang="en-US" sz="1400" dirty="0" smtClean="0"/>
                        <a:t>Over-sedation, fatigue, problems with memory</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Reducing dose of medication;</a:t>
                      </a:r>
                      <a:r>
                        <a:rPr lang="en-US" sz="1400" baseline="0" dirty="0" smtClean="0"/>
                        <a:t> adding medication to counteract side effects; switching meds</a:t>
                      </a:r>
                      <a:endParaRPr lang="en-US" sz="1400" dirty="0" smtClean="0"/>
                    </a:p>
                    <a:p>
                      <a:endParaRPr lang="en-US" sz="1400" dirty="0"/>
                    </a:p>
                  </a:txBody>
                  <a:tcPr/>
                </a:tc>
                <a:extLst>
                  <a:ext uri="{0D108BD9-81ED-4DB2-BD59-A6C34878D82A}">
                    <a16:rowId xmlns:a16="http://schemas.microsoft.com/office/drawing/2014/main" val="10004"/>
                  </a:ext>
                </a:extLst>
              </a:tr>
            </a:tbl>
          </a:graphicData>
        </a:graphic>
      </p:graphicFrame>
      <p:sp>
        <p:nvSpPr>
          <p:cNvPr id="5" name="Rounded Rectangle 4"/>
          <p:cNvSpPr/>
          <p:nvPr/>
        </p:nvSpPr>
        <p:spPr>
          <a:xfrm>
            <a:off x="4270248" y="61020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146</a:t>
            </a:fld>
            <a:endParaRPr lang="en-US"/>
          </a:p>
        </p:txBody>
      </p:sp>
    </p:spTree>
    <p:extLst>
      <p:ext uri="{BB962C8B-B14F-4D97-AF65-F5344CB8AC3E}">
        <p14:creationId xmlns:p14="http://schemas.microsoft.com/office/powerpoint/2010/main" val="177295820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57163"/>
            <a:ext cx="6838950" cy="641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5100" y="6163032"/>
            <a:ext cx="1752600" cy="369332"/>
          </a:xfrm>
          <a:prstGeom prst="rect">
            <a:avLst/>
          </a:prstGeom>
          <a:noFill/>
        </p:spPr>
        <p:txBody>
          <a:bodyPr wrap="square" rtlCol="0">
            <a:spAutoFit/>
          </a:bodyPr>
          <a:lstStyle/>
          <a:p>
            <a:r>
              <a:rPr lang="en-US" dirty="0" smtClean="0"/>
              <a:t>Topic 5</a:t>
            </a:r>
            <a:endParaRPr lang="en-US" dirty="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147</a:t>
            </a:fld>
            <a:endParaRPr lang="en-US"/>
          </a:p>
        </p:txBody>
      </p:sp>
    </p:spTree>
    <p:extLst>
      <p:ext uri="{BB962C8B-B14F-4D97-AF65-F5344CB8AC3E}">
        <p14:creationId xmlns:p14="http://schemas.microsoft.com/office/powerpoint/2010/main" val="235148367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752600"/>
            <a:ext cx="7924800" cy="4114800"/>
          </a:xfrm>
        </p:spPr>
        <p:txBody>
          <a:bodyPr>
            <a:normAutofit/>
          </a:bodyPr>
          <a:lstStyle/>
          <a:p>
            <a:pPr marL="0" indent="0" algn="ctr">
              <a:buNone/>
            </a:pPr>
            <a:endParaRPr lang="en-US" sz="3600" dirty="0" smtClean="0"/>
          </a:p>
          <a:p>
            <a:pPr marL="0" indent="0" algn="ctr">
              <a:buNone/>
            </a:pPr>
            <a:r>
              <a:rPr lang="en-US" sz="3600" b="1" i="1" dirty="0" smtClean="0"/>
              <a:t>Using medication effectively is the key</a:t>
            </a:r>
            <a:endParaRPr lang="en-US" sz="3600" b="1" i="1" dirty="0"/>
          </a:p>
        </p:txBody>
      </p:sp>
      <p:sp>
        <p:nvSpPr>
          <p:cNvPr id="5" name="Content Placeholder 2"/>
          <p:cNvSpPr txBox="1">
            <a:spLocks/>
          </p:cNvSpPr>
          <p:nvPr/>
        </p:nvSpPr>
        <p:spPr>
          <a:xfrm>
            <a:off x="609600" y="1752600"/>
            <a:ext cx="7924800" cy="4114800"/>
          </a:xfrm>
          <a:prstGeom prst="rect">
            <a:avLst/>
          </a:prstGeom>
        </p:spPr>
        <p:txBody>
          <a:bodyPr vert="horz" lIns="91440" tIns="45720" rIns="91440" bIns="45720" rtlCol="0">
            <a:normAutofit/>
          </a:bodyPr>
          <a:lstStyle>
            <a:lvl1pPr marL="342900" indent="-342900" algn="l" rtl="0" eaLnBrk="1" fontAlgn="base" hangingPunct="1">
              <a:spcBef>
                <a:spcPct val="20000"/>
              </a:spcBef>
              <a:spcAft>
                <a:spcPts val="600"/>
              </a:spcAft>
              <a:buClr>
                <a:schemeClr val="tx2"/>
              </a:buClr>
              <a:buFont typeface="Arial" charset="0"/>
              <a:buChar char="•"/>
              <a:defRPr sz="2400" kern="1200" spc="30">
                <a:solidFill>
                  <a:srgbClr val="FFFFFF"/>
                </a:solidFill>
                <a:latin typeface="Calibri" panose="020F0502020204030204" pitchFamily="34" charset="0"/>
                <a:ea typeface="+mn-ea"/>
                <a:cs typeface="+mn-cs"/>
              </a:defRPr>
            </a:lvl1pPr>
            <a:lvl2pPr marL="742950" indent="-285750" algn="l" rtl="0" eaLnBrk="1" fontAlgn="base" hangingPunct="1">
              <a:spcBef>
                <a:spcPct val="20000"/>
              </a:spcBef>
              <a:spcAft>
                <a:spcPts val="600"/>
              </a:spcAft>
              <a:buClr>
                <a:schemeClr val="tx2"/>
              </a:buClr>
              <a:buFont typeface="Arial" charset="0"/>
              <a:buChar char="•"/>
              <a:defRPr sz="2400" kern="1200" spc="30">
                <a:solidFill>
                  <a:schemeClr val="tx1"/>
                </a:solidFill>
                <a:latin typeface="Calibri" panose="020F0502020204030204" pitchFamily="34" charset="0"/>
                <a:ea typeface="+mn-ea"/>
                <a:cs typeface="+mn-cs"/>
              </a:defRPr>
            </a:lvl2pPr>
            <a:lvl3pPr marL="1143000" indent="-228600" algn="l" rtl="0" eaLnBrk="1" fontAlgn="base" hangingPunct="1">
              <a:spcBef>
                <a:spcPct val="20000"/>
              </a:spcBef>
              <a:spcAft>
                <a:spcPts val="600"/>
              </a:spcAft>
              <a:buClr>
                <a:schemeClr val="tx2"/>
              </a:buClr>
              <a:buFont typeface="Arial" charset="0"/>
              <a:buChar char="•"/>
              <a:defRPr sz="2400" kern="1200" spc="30">
                <a:solidFill>
                  <a:schemeClr val="tx1"/>
                </a:solidFill>
                <a:latin typeface="Calibri" panose="020F0502020204030204" pitchFamily="34" charset="0"/>
                <a:ea typeface="+mn-ea"/>
                <a:cs typeface="+mn-cs"/>
              </a:defRPr>
            </a:lvl3pPr>
            <a:lvl4pPr marL="1600200" indent="-228600" algn="l" rtl="0" eaLnBrk="1" fontAlgn="base" hangingPunct="1">
              <a:spcBef>
                <a:spcPct val="20000"/>
              </a:spcBef>
              <a:spcAft>
                <a:spcPts val="600"/>
              </a:spcAft>
              <a:buClr>
                <a:schemeClr val="tx2"/>
              </a:buClr>
              <a:buFont typeface="Arial" charset="0"/>
              <a:buChar char="•"/>
              <a:defRPr sz="2400" kern="1200" spc="30">
                <a:solidFill>
                  <a:schemeClr val="tx1"/>
                </a:solidFill>
                <a:latin typeface="Calibri" panose="020F0502020204030204" pitchFamily="34" charset="0"/>
                <a:ea typeface="+mn-ea"/>
                <a:cs typeface="+mn-cs"/>
              </a:defRPr>
            </a:lvl4pPr>
            <a:lvl5pPr marL="2057400" indent="-228600" algn="l" rtl="0" eaLnBrk="1" fontAlgn="base" hangingPunct="1">
              <a:spcBef>
                <a:spcPct val="20000"/>
              </a:spcBef>
              <a:spcAft>
                <a:spcPts val="600"/>
              </a:spcAft>
              <a:buClr>
                <a:schemeClr val="tx2"/>
              </a:buClr>
              <a:buFont typeface="Arial" charset="0"/>
              <a:buChar char="•"/>
              <a:defRPr sz="2400" kern="1200" spc="30">
                <a:solidFill>
                  <a:schemeClr val="tx1"/>
                </a:solidFill>
                <a:latin typeface="Calibri" panose="020F0502020204030204" pitchFamily="34" charset="0"/>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indent="0" algn="ctr">
              <a:buFont typeface="Arial" charset="0"/>
              <a:buNone/>
            </a:pPr>
            <a:endParaRPr lang="en-US" sz="3600" dirty="0" smtClean="0"/>
          </a:p>
          <a:p>
            <a:pPr marL="0" indent="0" algn="ctr">
              <a:buFont typeface="Arial" charset="0"/>
              <a:buNone/>
            </a:pPr>
            <a:r>
              <a:rPr lang="en-US" sz="3600" b="1" i="1" dirty="0" smtClean="0"/>
              <a:t>                                effectively              	</a:t>
            </a:r>
            <a:endParaRPr lang="en-US" sz="3600" b="1" i="1" dirty="0"/>
          </a:p>
        </p:txBody>
      </p:sp>
      <p:pic>
        <p:nvPicPr>
          <p:cNvPr id="6" name="Picture 4" descr="C:\Users\tfreese\AppData\Local\Microsoft\Windows\Temporary Internet Files\Content.IE5\TN2RZ8JH\PngMedium-key-16457[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810" y="3721511"/>
            <a:ext cx="2796381" cy="123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148</a:t>
            </a:fld>
            <a:endParaRPr lang="en-US"/>
          </a:p>
        </p:txBody>
      </p:sp>
    </p:spTree>
    <p:extLst>
      <p:ext uri="{BB962C8B-B14F-4D97-AF65-F5344CB8AC3E}">
        <p14:creationId xmlns:p14="http://schemas.microsoft.com/office/powerpoint/2010/main" val="334047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5">
                                            <p:txEl>
                                              <p:pRg st="1" end="1"/>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side effects</a:t>
            </a:r>
            <a:endParaRPr lang="en-US" dirty="0"/>
          </a:p>
        </p:txBody>
      </p:sp>
      <p:sp>
        <p:nvSpPr>
          <p:cNvPr id="3" name="Content Placeholder 2"/>
          <p:cNvSpPr>
            <a:spLocks noGrp="1"/>
          </p:cNvSpPr>
          <p:nvPr>
            <p:ph sz="quarter" idx="13"/>
          </p:nvPr>
        </p:nvSpPr>
        <p:spPr/>
        <p:txBody>
          <a:bodyPr/>
          <a:lstStyle/>
          <a:p>
            <a:r>
              <a:rPr lang="en-US" dirty="0" smtClean="0"/>
              <a:t>If experiencing side effects, be sure to talk to prescribing doctor</a:t>
            </a:r>
          </a:p>
          <a:p>
            <a:r>
              <a:rPr lang="en-US" dirty="0" smtClean="0"/>
              <a:t>Get as much information as possible</a:t>
            </a:r>
          </a:p>
          <a:p>
            <a:r>
              <a:rPr lang="en-US" dirty="0" smtClean="0"/>
              <a:t>Consider questions to ask prior to meeting with doctor</a:t>
            </a:r>
          </a:p>
          <a:p>
            <a:pPr marL="0" indent="0">
              <a:buNone/>
            </a:pPr>
            <a:endParaRPr lang="en-US"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371601" y="3589208"/>
            <a:ext cx="6096000" cy="235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5100" y="6163032"/>
            <a:ext cx="1752600" cy="369332"/>
          </a:xfrm>
          <a:prstGeom prst="rect">
            <a:avLst/>
          </a:prstGeom>
          <a:noFill/>
        </p:spPr>
        <p:txBody>
          <a:bodyPr wrap="square" rtlCol="0">
            <a:spAutoFit/>
          </a:bodyPr>
          <a:lstStyle/>
          <a:p>
            <a:r>
              <a:rPr lang="en-US" dirty="0" smtClean="0"/>
              <a:t>Topic 5</a:t>
            </a:r>
            <a:endParaRPr lang="en-US" dirty="0"/>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4270248" y="60258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149</a:t>
            </a:fld>
            <a:endParaRPr lang="en-US"/>
          </a:p>
        </p:txBody>
      </p:sp>
    </p:spTree>
    <p:extLst>
      <p:ext uri="{BB962C8B-B14F-4D97-AF65-F5344CB8AC3E}">
        <p14:creationId xmlns:p14="http://schemas.microsoft.com/office/powerpoint/2010/main" val="847703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What is IMR?</a:t>
            </a:r>
            <a:endParaRPr lang="en-US" dirty="0"/>
          </a:p>
        </p:txBody>
      </p:sp>
      <p:sp>
        <p:nvSpPr>
          <p:cNvPr id="3" name="Content Placeholder 2"/>
          <p:cNvSpPr>
            <a:spLocks noGrp="1"/>
          </p:cNvSpPr>
          <p:nvPr>
            <p:ph sz="quarter" idx="13"/>
          </p:nvPr>
        </p:nvSpPr>
        <p:spPr/>
        <p:txBody>
          <a:bodyPr>
            <a:normAutofit lnSpcReduction="10000"/>
          </a:bodyPr>
          <a:lstStyle/>
          <a:p>
            <a:pPr fontAlgn="auto">
              <a:buFont typeface="Arial" pitchFamily="34" charset="0"/>
              <a:buChar char="•"/>
              <a:defRPr/>
            </a:pPr>
            <a:r>
              <a:rPr lang="en-US" dirty="0"/>
              <a:t>Evidence-based and </a:t>
            </a:r>
            <a:r>
              <a:rPr lang="en-US" dirty="0" smtClean="0"/>
              <a:t>structured</a:t>
            </a:r>
          </a:p>
          <a:p>
            <a:pPr lvl="1" fontAlgn="auto">
              <a:buFont typeface="Arial" pitchFamily="34" charset="0"/>
              <a:buChar char="•"/>
              <a:defRPr/>
            </a:pPr>
            <a:r>
              <a:rPr lang="en-US" dirty="0"/>
              <a:t>Includes program </a:t>
            </a:r>
            <a:r>
              <a:rPr lang="en-US" dirty="0" smtClean="0"/>
              <a:t>standard and IMR </a:t>
            </a:r>
            <a:r>
              <a:rPr lang="en-US" dirty="0"/>
              <a:t>Fidelity Scale </a:t>
            </a:r>
            <a:r>
              <a:rPr lang="en-US" dirty="0" smtClean="0"/>
              <a:t>to monitor </a:t>
            </a:r>
            <a:r>
              <a:rPr lang="en-US" dirty="0"/>
              <a:t>progress </a:t>
            </a:r>
          </a:p>
          <a:p>
            <a:pPr fontAlgn="auto">
              <a:buFont typeface="Arial" pitchFamily="34" charset="0"/>
              <a:buChar char="•"/>
              <a:defRPr/>
            </a:pPr>
            <a:r>
              <a:rPr lang="en-US" dirty="0" smtClean="0"/>
              <a:t>10 different topics can be administered based on clinical decision</a:t>
            </a:r>
          </a:p>
          <a:p>
            <a:pPr fontAlgn="auto">
              <a:buFont typeface="Arial" pitchFamily="34" charset="0"/>
              <a:buChar char="•"/>
              <a:defRPr/>
            </a:pPr>
            <a:r>
              <a:rPr lang="en-US" dirty="0" smtClean="0"/>
              <a:t>Can be administered in group or individually </a:t>
            </a:r>
          </a:p>
          <a:p>
            <a:pPr fontAlgn="auto">
              <a:buFont typeface="Arial" pitchFamily="34" charset="0"/>
              <a:buChar char="•"/>
              <a:defRPr/>
            </a:pPr>
            <a:r>
              <a:rPr lang="en-US" dirty="0" smtClean="0"/>
              <a:t>Takes between 3 and 10 months</a:t>
            </a:r>
          </a:p>
          <a:p>
            <a:pPr fontAlgn="auto">
              <a:buFont typeface="Arial" pitchFamily="34" charset="0"/>
              <a:buChar char="•"/>
              <a:defRPr/>
            </a:pPr>
            <a:r>
              <a:rPr lang="en-US" i="1" dirty="0" smtClean="0"/>
              <a:t>Practitioner’s Guide</a:t>
            </a:r>
            <a:r>
              <a:rPr lang="en-US" dirty="0" smtClean="0"/>
              <a:t> includes handouts, instructions and specific suggestions for each topic</a:t>
            </a:r>
            <a:endParaRPr lang="en-US" i="1"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a medication schedule</a:t>
            </a:r>
            <a:endParaRPr lang="en-US" dirty="0"/>
          </a:p>
        </p:txBody>
      </p:sp>
      <p:sp>
        <p:nvSpPr>
          <p:cNvPr id="3" name="Content Placeholder 2"/>
          <p:cNvSpPr>
            <a:spLocks noGrp="1"/>
          </p:cNvSpPr>
          <p:nvPr>
            <p:ph sz="quarter" idx="13"/>
          </p:nvPr>
        </p:nvSpPr>
        <p:spPr/>
        <p:txBody>
          <a:bodyPr/>
          <a:lstStyle/>
          <a:p>
            <a:r>
              <a:rPr lang="en-US" dirty="0" smtClean="0"/>
              <a:t>Make it as simple as possible</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57816492"/>
              </p:ext>
            </p:extLst>
          </p:nvPr>
        </p:nvGraphicFramePr>
        <p:xfrm>
          <a:off x="481902" y="3302001"/>
          <a:ext cx="8281098" cy="1727199"/>
        </p:xfrm>
        <a:graphic>
          <a:graphicData uri="http://schemas.openxmlformats.org/drawingml/2006/table">
            <a:tbl>
              <a:tblPr firstRow="1" bandRow="1">
                <a:tableStyleId>{5C22544A-7EE6-4342-B048-85BDC9FD1C3A}</a:tableStyleId>
              </a:tblPr>
              <a:tblGrid>
                <a:gridCol w="1183014">
                  <a:extLst>
                    <a:ext uri="{9D8B030D-6E8A-4147-A177-3AD203B41FA5}">
                      <a16:colId xmlns:a16="http://schemas.microsoft.com/office/drawing/2014/main" val="20000"/>
                    </a:ext>
                  </a:extLst>
                </a:gridCol>
                <a:gridCol w="1183014">
                  <a:extLst>
                    <a:ext uri="{9D8B030D-6E8A-4147-A177-3AD203B41FA5}">
                      <a16:colId xmlns:a16="http://schemas.microsoft.com/office/drawing/2014/main" val="20001"/>
                    </a:ext>
                  </a:extLst>
                </a:gridCol>
                <a:gridCol w="1183014">
                  <a:extLst>
                    <a:ext uri="{9D8B030D-6E8A-4147-A177-3AD203B41FA5}">
                      <a16:colId xmlns:a16="http://schemas.microsoft.com/office/drawing/2014/main" val="20002"/>
                    </a:ext>
                  </a:extLst>
                </a:gridCol>
                <a:gridCol w="1183014">
                  <a:extLst>
                    <a:ext uri="{9D8B030D-6E8A-4147-A177-3AD203B41FA5}">
                      <a16:colId xmlns:a16="http://schemas.microsoft.com/office/drawing/2014/main" val="20003"/>
                    </a:ext>
                  </a:extLst>
                </a:gridCol>
                <a:gridCol w="1183014">
                  <a:extLst>
                    <a:ext uri="{9D8B030D-6E8A-4147-A177-3AD203B41FA5}">
                      <a16:colId xmlns:a16="http://schemas.microsoft.com/office/drawing/2014/main" val="20004"/>
                    </a:ext>
                  </a:extLst>
                </a:gridCol>
                <a:gridCol w="1183014">
                  <a:extLst>
                    <a:ext uri="{9D8B030D-6E8A-4147-A177-3AD203B41FA5}">
                      <a16:colId xmlns:a16="http://schemas.microsoft.com/office/drawing/2014/main" val="20005"/>
                    </a:ext>
                  </a:extLst>
                </a:gridCol>
                <a:gridCol w="1183014">
                  <a:extLst>
                    <a:ext uri="{9D8B030D-6E8A-4147-A177-3AD203B41FA5}">
                      <a16:colId xmlns:a16="http://schemas.microsoft.com/office/drawing/2014/main" val="20006"/>
                    </a:ext>
                  </a:extLst>
                </a:gridCol>
              </a:tblGrid>
              <a:tr h="575733">
                <a:tc>
                  <a:txBody>
                    <a:bodyPr/>
                    <a:lstStyle/>
                    <a:p>
                      <a:r>
                        <a:rPr lang="en-US" sz="2800" dirty="0" smtClean="0"/>
                        <a:t>Mon</a:t>
                      </a:r>
                      <a:endParaRPr lang="en-US" sz="2800" dirty="0"/>
                    </a:p>
                  </a:txBody>
                  <a:tcPr marL="141962" marR="141962" marT="70981" marB="70981"/>
                </a:tc>
                <a:tc>
                  <a:txBody>
                    <a:bodyPr/>
                    <a:lstStyle/>
                    <a:p>
                      <a:r>
                        <a:rPr lang="en-US" sz="2800" dirty="0" smtClean="0"/>
                        <a:t>Tues</a:t>
                      </a:r>
                      <a:endParaRPr lang="en-US" sz="2800" dirty="0"/>
                    </a:p>
                  </a:txBody>
                  <a:tcPr marL="141962" marR="141962" marT="70981" marB="70981"/>
                </a:tc>
                <a:tc>
                  <a:txBody>
                    <a:bodyPr/>
                    <a:lstStyle/>
                    <a:p>
                      <a:r>
                        <a:rPr lang="en-US" sz="2800" dirty="0" smtClean="0"/>
                        <a:t>Wed</a:t>
                      </a:r>
                      <a:endParaRPr lang="en-US" sz="2800" dirty="0"/>
                    </a:p>
                  </a:txBody>
                  <a:tcPr marL="141962" marR="141962" marT="70981" marB="70981"/>
                </a:tc>
                <a:tc>
                  <a:txBody>
                    <a:bodyPr/>
                    <a:lstStyle/>
                    <a:p>
                      <a:r>
                        <a:rPr lang="en-US" sz="2800" dirty="0" smtClean="0"/>
                        <a:t>Thurs</a:t>
                      </a:r>
                      <a:endParaRPr lang="en-US" sz="2800" dirty="0"/>
                    </a:p>
                  </a:txBody>
                  <a:tcPr marL="141962" marR="141962" marT="70981" marB="70981"/>
                </a:tc>
                <a:tc>
                  <a:txBody>
                    <a:bodyPr/>
                    <a:lstStyle/>
                    <a:p>
                      <a:r>
                        <a:rPr lang="en-US" sz="2800" dirty="0" smtClean="0"/>
                        <a:t>Fri</a:t>
                      </a:r>
                      <a:endParaRPr lang="en-US" sz="2800" dirty="0"/>
                    </a:p>
                  </a:txBody>
                  <a:tcPr marL="141962" marR="141962" marT="70981" marB="70981"/>
                </a:tc>
                <a:tc>
                  <a:txBody>
                    <a:bodyPr/>
                    <a:lstStyle/>
                    <a:p>
                      <a:r>
                        <a:rPr lang="en-US" sz="2800" dirty="0" smtClean="0"/>
                        <a:t>Sat</a:t>
                      </a:r>
                      <a:endParaRPr lang="en-US" sz="2800" dirty="0"/>
                    </a:p>
                  </a:txBody>
                  <a:tcPr marL="141962" marR="141962" marT="70981" marB="70981"/>
                </a:tc>
                <a:tc>
                  <a:txBody>
                    <a:bodyPr/>
                    <a:lstStyle/>
                    <a:p>
                      <a:r>
                        <a:rPr lang="en-US" sz="2800" dirty="0" smtClean="0"/>
                        <a:t>Sun</a:t>
                      </a:r>
                      <a:endParaRPr lang="en-US" sz="2800" dirty="0"/>
                    </a:p>
                  </a:txBody>
                  <a:tcPr marL="141962" marR="141962" marT="70981" marB="70981"/>
                </a:tc>
                <a:extLst>
                  <a:ext uri="{0D108BD9-81ED-4DB2-BD59-A6C34878D82A}">
                    <a16:rowId xmlns:a16="http://schemas.microsoft.com/office/drawing/2014/main" val="10000"/>
                  </a:ext>
                </a:extLst>
              </a:tr>
              <a:tr h="575733">
                <a:tc>
                  <a:txBody>
                    <a:bodyPr/>
                    <a:lstStyle/>
                    <a:p>
                      <a:endParaRPr lang="en-US" sz="2800" dirty="0"/>
                    </a:p>
                  </a:txBody>
                  <a:tcPr marL="141962" marR="141962" marT="70981" marB="70981"/>
                </a:tc>
                <a:tc>
                  <a:txBody>
                    <a:bodyPr/>
                    <a:lstStyle/>
                    <a:p>
                      <a:endParaRPr lang="en-US" sz="2800" dirty="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dirty="0"/>
                    </a:p>
                  </a:txBody>
                  <a:tcPr marL="141962" marR="141962" marT="70981" marB="70981"/>
                </a:tc>
                <a:extLst>
                  <a:ext uri="{0D108BD9-81ED-4DB2-BD59-A6C34878D82A}">
                    <a16:rowId xmlns:a16="http://schemas.microsoft.com/office/drawing/2014/main" val="10001"/>
                  </a:ext>
                </a:extLst>
              </a:tr>
              <a:tr h="575733">
                <a:tc>
                  <a:txBody>
                    <a:bodyPr/>
                    <a:lstStyle/>
                    <a:p>
                      <a:endParaRPr lang="en-US" sz="2800" dirty="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dirty="0"/>
                    </a:p>
                  </a:txBody>
                  <a:tcPr marL="141962" marR="141962" marT="70981" marB="70981"/>
                </a:tc>
                <a:extLst>
                  <a:ext uri="{0D108BD9-81ED-4DB2-BD59-A6C34878D82A}">
                    <a16:rowId xmlns:a16="http://schemas.microsoft.com/office/drawing/2014/main" val="10002"/>
                  </a:ext>
                </a:extLst>
              </a:tr>
            </a:tbl>
          </a:graphicData>
        </a:graphic>
      </p:graphicFrame>
      <p:grpSp>
        <p:nvGrpSpPr>
          <p:cNvPr id="5" name="Group 4"/>
          <p:cNvGrpSpPr>
            <a:grpSpLocks/>
          </p:cNvGrpSpPr>
          <p:nvPr/>
        </p:nvGrpSpPr>
        <p:grpSpPr bwMode="auto">
          <a:xfrm>
            <a:off x="678006" y="3796686"/>
            <a:ext cx="845994" cy="699784"/>
            <a:chOff x="6400800" y="4267200"/>
            <a:chExt cx="1460863" cy="1208315"/>
          </a:xfrm>
        </p:grpSpPr>
        <p:pic>
          <p:nvPicPr>
            <p:cNvPr id="6" name="Picture 4" descr="Campral_pills"/>
            <p:cNvPicPr>
              <a:picLocks noChangeAspect="1" noChangeArrowheads="1"/>
            </p:cNvPicPr>
            <p:nvPr/>
          </p:nvPicPr>
          <p:blipFill>
            <a:blip r:embed="rId2" cstate="print"/>
            <a:srcRect l="2348" t="14809" r="56720" b="18098"/>
            <a:stretch>
              <a:fillRect/>
            </a:stretch>
          </p:blipFill>
          <p:spPr bwMode="auto">
            <a:xfrm>
              <a:off x="6400800" y="4267200"/>
              <a:ext cx="927463" cy="929403"/>
            </a:xfrm>
            <a:prstGeom prst="rect">
              <a:avLst/>
            </a:prstGeom>
            <a:noFill/>
            <a:ln w="12700">
              <a:noFill/>
              <a:miter lim="800000"/>
              <a:headEnd/>
              <a:tailEnd/>
            </a:ln>
          </p:spPr>
        </p:pic>
        <p:pic>
          <p:nvPicPr>
            <p:cNvPr id="7" name="Picture 4" descr="Campral_pills"/>
            <p:cNvPicPr>
              <a:picLocks noChangeAspect="1" noChangeArrowheads="1"/>
            </p:cNvPicPr>
            <p:nvPr/>
          </p:nvPicPr>
          <p:blipFill>
            <a:blip r:embed="rId3" cstate="print"/>
            <a:srcRect l="2348" t="14809" r="56720" b="18098"/>
            <a:stretch>
              <a:fillRect/>
            </a:stretch>
          </p:blipFill>
          <p:spPr bwMode="auto">
            <a:xfrm>
              <a:off x="6934200" y="4546112"/>
              <a:ext cx="927463" cy="929403"/>
            </a:xfrm>
            <a:prstGeom prst="rect">
              <a:avLst/>
            </a:prstGeom>
            <a:noFill/>
            <a:ln w="12700">
              <a:noFill/>
              <a:miter lim="800000"/>
              <a:headEnd/>
              <a:tailEnd/>
            </a:ln>
          </p:spPr>
        </p:pic>
      </p:grpSp>
      <p:grpSp>
        <p:nvGrpSpPr>
          <p:cNvPr id="11" name="Group 10"/>
          <p:cNvGrpSpPr>
            <a:grpSpLocks/>
          </p:cNvGrpSpPr>
          <p:nvPr/>
        </p:nvGrpSpPr>
        <p:grpSpPr bwMode="auto">
          <a:xfrm>
            <a:off x="3048000" y="3796686"/>
            <a:ext cx="845994" cy="699784"/>
            <a:chOff x="6400800" y="4267200"/>
            <a:chExt cx="1460863" cy="1208315"/>
          </a:xfrm>
        </p:grpSpPr>
        <p:pic>
          <p:nvPicPr>
            <p:cNvPr id="12" name="Picture 4" descr="Campral_pills"/>
            <p:cNvPicPr>
              <a:picLocks noChangeAspect="1" noChangeArrowheads="1"/>
            </p:cNvPicPr>
            <p:nvPr/>
          </p:nvPicPr>
          <p:blipFill>
            <a:blip r:embed="rId2" cstate="print"/>
            <a:srcRect l="2348" t="14809" r="56720" b="18098"/>
            <a:stretch>
              <a:fillRect/>
            </a:stretch>
          </p:blipFill>
          <p:spPr bwMode="auto">
            <a:xfrm>
              <a:off x="6400800" y="4267200"/>
              <a:ext cx="927463" cy="929403"/>
            </a:xfrm>
            <a:prstGeom prst="rect">
              <a:avLst/>
            </a:prstGeom>
            <a:noFill/>
            <a:ln w="12700">
              <a:noFill/>
              <a:miter lim="800000"/>
              <a:headEnd/>
              <a:tailEnd/>
            </a:ln>
          </p:spPr>
        </p:pic>
        <p:pic>
          <p:nvPicPr>
            <p:cNvPr id="13" name="Picture 4" descr="Campral_pills"/>
            <p:cNvPicPr>
              <a:picLocks noChangeAspect="1" noChangeArrowheads="1"/>
            </p:cNvPicPr>
            <p:nvPr/>
          </p:nvPicPr>
          <p:blipFill>
            <a:blip r:embed="rId3" cstate="print"/>
            <a:srcRect l="2348" t="14809" r="56720" b="18098"/>
            <a:stretch>
              <a:fillRect/>
            </a:stretch>
          </p:blipFill>
          <p:spPr bwMode="auto">
            <a:xfrm>
              <a:off x="6934200" y="4546112"/>
              <a:ext cx="927463" cy="929403"/>
            </a:xfrm>
            <a:prstGeom prst="rect">
              <a:avLst/>
            </a:prstGeom>
            <a:noFill/>
            <a:ln w="12700">
              <a:noFill/>
              <a:miter lim="800000"/>
              <a:headEnd/>
              <a:tailEnd/>
            </a:ln>
          </p:spPr>
        </p:pic>
      </p:grpSp>
      <p:grpSp>
        <p:nvGrpSpPr>
          <p:cNvPr id="14" name="Group 13"/>
          <p:cNvGrpSpPr>
            <a:grpSpLocks/>
          </p:cNvGrpSpPr>
          <p:nvPr/>
        </p:nvGrpSpPr>
        <p:grpSpPr bwMode="auto">
          <a:xfrm>
            <a:off x="5334000" y="3796686"/>
            <a:ext cx="845994" cy="699784"/>
            <a:chOff x="6400800" y="4267200"/>
            <a:chExt cx="1460863" cy="1208315"/>
          </a:xfrm>
        </p:grpSpPr>
        <p:pic>
          <p:nvPicPr>
            <p:cNvPr id="15" name="Picture 4" descr="Campral_pills"/>
            <p:cNvPicPr>
              <a:picLocks noChangeAspect="1" noChangeArrowheads="1"/>
            </p:cNvPicPr>
            <p:nvPr/>
          </p:nvPicPr>
          <p:blipFill>
            <a:blip r:embed="rId2" cstate="print"/>
            <a:srcRect l="2348" t="14809" r="56720" b="18098"/>
            <a:stretch>
              <a:fillRect/>
            </a:stretch>
          </p:blipFill>
          <p:spPr bwMode="auto">
            <a:xfrm>
              <a:off x="6400800" y="4267200"/>
              <a:ext cx="927463" cy="929403"/>
            </a:xfrm>
            <a:prstGeom prst="rect">
              <a:avLst/>
            </a:prstGeom>
            <a:noFill/>
            <a:ln w="12700">
              <a:noFill/>
              <a:miter lim="800000"/>
              <a:headEnd/>
              <a:tailEnd/>
            </a:ln>
          </p:spPr>
        </p:pic>
        <p:pic>
          <p:nvPicPr>
            <p:cNvPr id="16" name="Picture 4" descr="Campral_pills"/>
            <p:cNvPicPr>
              <a:picLocks noChangeAspect="1" noChangeArrowheads="1"/>
            </p:cNvPicPr>
            <p:nvPr/>
          </p:nvPicPr>
          <p:blipFill>
            <a:blip r:embed="rId3" cstate="print"/>
            <a:srcRect l="2348" t="14809" r="56720" b="18098"/>
            <a:stretch>
              <a:fillRect/>
            </a:stretch>
          </p:blipFill>
          <p:spPr bwMode="auto">
            <a:xfrm>
              <a:off x="6934200" y="4546112"/>
              <a:ext cx="927463" cy="929403"/>
            </a:xfrm>
            <a:prstGeom prst="rect">
              <a:avLst/>
            </a:prstGeom>
            <a:noFill/>
            <a:ln w="12700">
              <a:noFill/>
              <a:miter lim="800000"/>
              <a:headEnd/>
              <a:tailEnd/>
            </a:ln>
          </p:spPr>
        </p:pic>
      </p:grpSp>
      <p:grpSp>
        <p:nvGrpSpPr>
          <p:cNvPr id="33" name="Group 32"/>
          <p:cNvGrpSpPr/>
          <p:nvPr/>
        </p:nvGrpSpPr>
        <p:grpSpPr>
          <a:xfrm>
            <a:off x="2097662" y="3972632"/>
            <a:ext cx="406269" cy="174207"/>
            <a:chOff x="-2971800" y="3649050"/>
            <a:chExt cx="1828800" cy="784184"/>
          </a:xfrm>
        </p:grpSpPr>
        <p:sp>
          <p:nvSpPr>
            <p:cNvPr id="34" name="Flowchart: Delay 33"/>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35"/>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2233472" y="4184717"/>
            <a:ext cx="406269" cy="174207"/>
            <a:chOff x="-2971800" y="3649050"/>
            <a:chExt cx="1828800" cy="784184"/>
          </a:xfrm>
        </p:grpSpPr>
        <p:sp>
          <p:nvSpPr>
            <p:cNvPr id="38" name="Flowchart: Delay 37"/>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20700000">
            <a:off x="1904684" y="4135109"/>
            <a:ext cx="406269" cy="174207"/>
            <a:chOff x="-2971800" y="3649050"/>
            <a:chExt cx="1828800" cy="784184"/>
          </a:xfrm>
        </p:grpSpPr>
        <p:sp>
          <p:nvSpPr>
            <p:cNvPr id="26" name="Flowchart: Delay 25"/>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3153760" y="4197146"/>
            <a:ext cx="406269" cy="174207"/>
            <a:chOff x="-2971800" y="3649050"/>
            <a:chExt cx="1828800" cy="784184"/>
          </a:xfrm>
        </p:grpSpPr>
        <p:sp>
          <p:nvSpPr>
            <p:cNvPr id="42" name="Flowchart: Delay 41"/>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4419600" y="3960315"/>
            <a:ext cx="406269" cy="174207"/>
            <a:chOff x="-2971800" y="3649050"/>
            <a:chExt cx="1828800" cy="784184"/>
          </a:xfrm>
        </p:grpSpPr>
        <p:sp>
          <p:nvSpPr>
            <p:cNvPr id="46" name="Flowchart: Delay 45"/>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47"/>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555410" y="4172400"/>
            <a:ext cx="406269" cy="174207"/>
            <a:chOff x="-2971800" y="3649050"/>
            <a:chExt cx="1828800" cy="784184"/>
          </a:xfrm>
        </p:grpSpPr>
        <p:sp>
          <p:nvSpPr>
            <p:cNvPr id="50" name="Flowchart: Delay 49"/>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Delay 51"/>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rot="20700000">
            <a:off x="4226622" y="4122792"/>
            <a:ext cx="406269" cy="174207"/>
            <a:chOff x="-2971800" y="3649050"/>
            <a:chExt cx="1828800" cy="784184"/>
          </a:xfrm>
        </p:grpSpPr>
        <p:sp>
          <p:nvSpPr>
            <p:cNvPr id="54" name="Flowchart: Delay 53"/>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lay 55"/>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7941390" y="3981649"/>
            <a:ext cx="406269" cy="174207"/>
            <a:chOff x="-2971800" y="3649050"/>
            <a:chExt cx="1828800" cy="784184"/>
          </a:xfrm>
        </p:grpSpPr>
        <p:sp>
          <p:nvSpPr>
            <p:cNvPr id="58" name="Flowchart: Delay 57"/>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8077200" y="4193734"/>
            <a:ext cx="406269" cy="174207"/>
            <a:chOff x="-2971800" y="3649050"/>
            <a:chExt cx="1828800" cy="784184"/>
          </a:xfrm>
        </p:grpSpPr>
        <p:sp>
          <p:nvSpPr>
            <p:cNvPr id="62" name="Flowchart: Delay 61"/>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elay 63"/>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rot="20700000">
            <a:off x="7748412" y="4144126"/>
            <a:ext cx="406269" cy="174207"/>
            <a:chOff x="-2971800" y="3649050"/>
            <a:chExt cx="1828800" cy="784184"/>
          </a:xfrm>
        </p:grpSpPr>
        <p:sp>
          <p:nvSpPr>
            <p:cNvPr id="66" name="Flowchart: Delay 65"/>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Delay 67"/>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Multiply 70"/>
          <p:cNvSpPr/>
          <p:nvPr/>
        </p:nvSpPr>
        <p:spPr>
          <a:xfrm>
            <a:off x="2819225" y="4267200"/>
            <a:ext cx="1295400" cy="1115047"/>
          </a:xfrm>
          <a:prstGeom prst="mathMultipl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ultiply 71"/>
          <p:cNvSpPr/>
          <p:nvPr/>
        </p:nvSpPr>
        <p:spPr>
          <a:xfrm>
            <a:off x="5223399" y="4267200"/>
            <a:ext cx="1295400" cy="1115047"/>
          </a:xfrm>
          <a:prstGeom prst="mathMultipl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2655" y="4047419"/>
            <a:ext cx="1104900" cy="1446550"/>
          </a:xfrm>
          <a:prstGeom prst="rect">
            <a:avLst/>
          </a:prstGeom>
          <a:noFill/>
        </p:spPr>
        <p:txBody>
          <a:bodyPr wrap="square" rtlCol="0">
            <a:spAutoFit/>
          </a:bodyPr>
          <a:lstStyle/>
          <a:p>
            <a:r>
              <a:rPr lang="en-US" sz="8800" b="1" dirty="0" smtClean="0">
                <a:solidFill>
                  <a:srgbClr val="FF0000"/>
                </a:solidFill>
                <a:sym typeface="Wingdings 2"/>
              </a:rPr>
              <a:t></a:t>
            </a:r>
            <a:endParaRPr lang="en-US" b="1" dirty="0">
              <a:solidFill>
                <a:srgbClr val="FF0000"/>
              </a:solidFill>
            </a:endParaRPr>
          </a:p>
        </p:txBody>
      </p:sp>
      <p:sp>
        <p:nvSpPr>
          <p:cNvPr id="69" name="TextBox 68"/>
          <p:cNvSpPr txBox="1"/>
          <p:nvPr/>
        </p:nvSpPr>
        <p:spPr>
          <a:xfrm>
            <a:off x="1866900" y="4038600"/>
            <a:ext cx="1104900" cy="1446550"/>
          </a:xfrm>
          <a:prstGeom prst="rect">
            <a:avLst/>
          </a:prstGeom>
          <a:noFill/>
        </p:spPr>
        <p:txBody>
          <a:bodyPr wrap="square" rtlCol="0">
            <a:spAutoFit/>
          </a:bodyPr>
          <a:lstStyle/>
          <a:p>
            <a:r>
              <a:rPr lang="en-US" sz="8800" b="1" dirty="0" smtClean="0">
                <a:solidFill>
                  <a:srgbClr val="FF0000"/>
                </a:solidFill>
                <a:sym typeface="Wingdings 2"/>
              </a:rPr>
              <a:t></a:t>
            </a:r>
            <a:endParaRPr lang="en-US" b="1" dirty="0">
              <a:solidFill>
                <a:srgbClr val="FF0000"/>
              </a:solidFill>
            </a:endParaRPr>
          </a:p>
        </p:txBody>
      </p:sp>
      <p:sp>
        <p:nvSpPr>
          <p:cNvPr id="75" name="TextBox 74"/>
          <p:cNvSpPr txBox="1"/>
          <p:nvPr/>
        </p:nvSpPr>
        <p:spPr>
          <a:xfrm>
            <a:off x="4229100" y="4038600"/>
            <a:ext cx="1104900" cy="1446550"/>
          </a:xfrm>
          <a:prstGeom prst="rect">
            <a:avLst/>
          </a:prstGeom>
          <a:noFill/>
        </p:spPr>
        <p:txBody>
          <a:bodyPr wrap="square" rtlCol="0">
            <a:spAutoFit/>
          </a:bodyPr>
          <a:lstStyle/>
          <a:p>
            <a:r>
              <a:rPr lang="en-US" sz="8800" b="1" dirty="0" smtClean="0">
                <a:solidFill>
                  <a:srgbClr val="FF0000"/>
                </a:solidFill>
                <a:sym typeface="Wingdings 2"/>
              </a:rPr>
              <a:t></a:t>
            </a:r>
            <a:endParaRPr lang="en-US" b="1" dirty="0">
              <a:solidFill>
                <a:srgbClr val="FF0000"/>
              </a:solidFill>
            </a:endParaRPr>
          </a:p>
        </p:txBody>
      </p:sp>
      <p:sp>
        <p:nvSpPr>
          <p:cNvPr id="76" name="TextBox 75"/>
          <p:cNvSpPr txBox="1"/>
          <p:nvPr/>
        </p:nvSpPr>
        <p:spPr>
          <a:xfrm>
            <a:off x="7810500" y="4039850"/>
            <a:ext cx="1104900" cy="1446550"/>
          </a:xfrm>
          <a:prstGeom prst="rect">
            <a:avLst/>
          </a:prstGeom>
          <a:noFill/>
        </p:spPr>
        <p:txBody>
          <a:bodyPr wrap="square" rtlCol="0">
            <a:spAutoFit/>
          </a:bodyPr>
          <a:lstStyle/>
          <a:p>
            <a:r>
              <a:rPr lang="en-US" sz="8800" b="1" dirty="0" smtClean="0">
                <a:solidFill>
                  <a:srgbClr val="FF0000"/>
                </a:solidFill>
                <a:sym typeface="Wingdings 2"/>
              </a:rPr>
              <a:t></a:t>
            </a:r>
            <a:endParaRPr lang="en-US" b="1" dirty="0">
              <a:solidFill>
                <a:srgbClr val="FF0000"/>
              </a:solidFill>
            </a:endParaRPr>
          </a:p>
        </p:txBody>
      </p:sp>
      <p:sp>
        <p:nvSpPr>
          <p:cNvPr id="70" name="Rounded Rectangle 69"/>
          <p:cNvSpPr/>
          <p:nvPr/>
        </p:nvSpPr>
        <p:spPr>
          <a:xfrm>
            <a:off x="4270248" y="6025896"/>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10" name="Slide Number Placeholder 9"/>
          <p:cNvSpPr>
            <a:spLocks noGrp="1"/>
          </p:cNvSpPr>
          <p:nvPr>
            <p:ph type="sldNum" sz="quarter" idx="16"/>
          </p:nvPr>
        </p:nvSpPr>
        <p:spPr/>
        <p:txBody>
          <a:bodyPr/>
          <a:lstStyle/>
          <a:p>
            <a:pPr>
              <a:defRPr/>
            </a:pPr>
            <a:fld id="{916B351B-9155-4478-A843-9D12552254ED}" type="slidenum">
              <a:rPr lang="en-US" smtClean="0"/>
              <a:pPr>
                <a:defRPr/>
              </a:pPr>
              <a:t>150</a:t>
            </a:fld>
            <a:endParaRPr lang="en-US"/>
          </a:p>
        </p:txBody>
      </p:sp>
    </p:spTree>
    <p:extLst>
      <p:ext uri="{BB962C8B-B14F-4D97-AF65-F5344CB8AC3E}">
        <p14:creationId xmlns:p14="http://schemas.microsoft.com/office/powerpoint/2010/main" val="3586135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7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7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7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8" grpId="0"/>
      <p:bldP spid="69" grpId="0"/>
      <p:bldP spid="75" grpId="0"/>
      <p:bldP spid="7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ways to have your needs met</a:t>
            </a:r>
            <a:endParaRPr lang="en-US" dirty="0"/>
          </a:p>
        </p:txBody>
      </p:sp>
      <p:sp>
        <p:nvSpPr>
          <p:cNvPr id="3" name="Content Placeholder 2"/>
          <p:cNvSpPr>
            <a:spLocks noGrp="1"/>
          </p:cNvSpPr>
          <p:nvPr>
            <p:ph sz="quarter" idx="13"/>
          </p:nvPr>
        </p:nvSpPr>
        <p:spPr>
          <a:xfrm>
            <a:off x="609600" y="1371600"/>
            <a:ext cx="7924800" cy="4724400"/>
          </a:xfrm>
        </p:spPr>
        <p:txBody>
          <a:bodyPr>
            <a:normAutofit lnSpcReduction="10000"/>
          </a:bodyPr>
          <a:lstStyle/>
          <a:p>
            <a:r>
              <a:rPr lang="en-US" dirty="0" smtClean="0"/>
              <a:t>Needs are the reasons people start using to start with</a:t>
            </a:r>
          </a:p>
          <a:p>
            <a:endParaRPr lang="en-US" dirty="0" smtClean="0"/>
          </a:p>
          <a:p>
            <a:r>
              <a:rPr lang="en-US" dirty="0" smtClean="0"/>
              <a:t>Finding alternative ways of getting these needs met is difficult</a:t>
            </a:r>
          </a:p>
          <a:p>
            <a:pPr marL="0" indent="0">
              <a:buNone/>
            </a:pPr>
            <a:endParaRPr lang="en-US" dirty="0" smtClean="0"/>
          </a:p>
          <a:p>
            <a:r>
              <a:rPr lang="en-US" dirty="0" smtClean="0"/>
              <a:t>It can take time and effort but is critical in the recovery process</a:t>
            </a:r>
          </a:p>
          <a:p>
            <a:endParaRPr lang="en-US" dirty="0"/>
          </a:p>
          <a:p>
            <a:r>
              <a:rPr lang="en-US" dirty="0" smtClean="0"/>
              <a:t>Think of someone you know who has made a commitment to recovery. How have they been able to get their needs met? </a:t>
            </a:r>
            <a:endParaRPr lang="en-US" dirty="0"/>
          </a:p>
        </p:txBody>
      </p:sp>
      <p:sp>
        <p:nvSpPr>
          <p:cNvPr id="6" name="Rounded Rectangle 5"/>
          <p:cNvSpPr/>
          <p:nvPr/>
        </p:nvSpPr>
        <p:spPr>
          <a:xfrm>
            <a:off x="3886200" y="5943600"/>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Rounded Rectangle 6"/>
          <p:cNvSpPr/>
          <p:nvPr/>
        </p:nvSpPr>
        <p:spPr>
          <a:xfrm>
            <a:off x="4654296"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151</a:t>
            </a:fld>
            <a:endParaRPr lang="en-US"/>
          </a:p>
        </p:txBody>
      </p:sp>
    </p:spTree>
    <p:extLst>
      <p:ext uri="{BB962C8B-B14F-4D97-AF65-F5344CB8AC3E}">
        <p14:creationId xmlns:p14="http://schemas.microsoft.com/office/powerpoint/2010/main" val="349810296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4017915838"/>
              </p:ext>
            </p:extLst>
          </p:nvPr>
        </p:nvGraphicFramePr>
        <p:xfrm>
          <a:off x="609600" y="609600"/>
          <a:ext cx="7924800" cy="518160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431800">
                <a:tc gridSpan="2">
                  <a:txBody>
                    <a:bodyPr/>
                    <a:lstStyle/>
                    <a:p>
                      <a:r>
                        <a:rPr lang="en-US" dirty="0" smtClean="0"/>
                        <a:t>How life will be better by not using substances:</a:t>
                      </a:r>
                      <a:endParaRPr lang="en-US" dirty="0"/>
                    </a:p>
                  </a:txBody>
                  <a:tcPr>
                    <a:solidFill>
                      <a:schemeClr val="accent6"/>
                    </a:solidFill>
                  </a:tcPr>
                </a:tc>
                <a:tc hMerge="1">
                  <a:txBody>
                    <a:bodyPr/>
                    <a:lstStyle/>
                    <a:p>
                      <a:endParaRPr lang="en-US" dirty="0"/>
                    </a:p>
                  </a:txBody>
                  <a:tcPr/>
                </a:tc>
                <a:extLst>
                  <a:ext uri="{0D108BD9-81ED-4DB2-BD59-A6C34878D82A}">
                    <a16:rowId xmlns:a16="http://schemas.microsoft.com/office/drawing/2014/main" val="10000"/>
                  </a:ext>
                </a:extLst>
              </a:tr>
              <a:tr h="431800">
                <a:tc gridSpan="2">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431800">
                <a:tc gridSpan="2">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2"/>
                  </a:ext>
                </a:extLst>
              </a:tr>
              <a:tr h="431800">
                <a:tc gridSpan="2">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3"/>
                  </a:ext>
                </a:extLst>
              </a:tr>
              <a:tr h="431800">
                <a:tc>
                  <a:txBody>
                    <a:bodyPr/>
                    <a:lstStyle/>
                    <a:p>
                      <a:r>
                        <a:rPr lang="en-US" b="1" dirty="0" smtClean="0">
                          <a:solidFill>
                            <a:srgbClr val="B8D989"/>
                          </a:solidFill>
                        </a:rPr>
                        <a:t>High</a:t>
                      </a:r>
                      <a:r>
                        <a:rPr lang="en-US" b="1" baseline="0" dirty="0" smtClean="0">
                          <a:solidFill>
                            <a:srgbClr val="B8D989"/>
                          </a:solidFill>
                        </a:rPr>
                        <a:t>-risk situations</a:t>
                      </a:r>
                      <a:endParaRPr lang="en-US" b="1" dirty="0">
                        <a:solidFill>
                          <a:srgbClr val="B8D989"/>
                        </a:solidFill>
                      </a:endParaRPr>
                    </a:p>
                  </a:txBody>
                  <a:tcPr>
                    <a:solidFill>
                      <a:schemeClr val="accent6"/>
                    </a:solidFill>
                  </a:tcPr>
                </a:tc>
                <a:tc>
                  <a:txBody>
                    <a:bodyPr/>
                    <a:lstStyle/>
                    <a:p>
                      <a:r>
                        <a:rPr lang="en-US" b="1" dirty="0" smtClean="0">
                          <a:solidFill>
                            <a:srgbClr val="B8D989"/>
                          </a:solidFill>
                        </a:rPr>
                        <a:t>How to deal with it</a:t>
                      </a:r>
                      <a:endParaRPr lang="en-US" b="1" dirty="0">
                        <a:solidFill>
                          <a:srgbClr val="B8D989"/>
                        </a:solidFill>
                      </a:endParaRPr>
                    </a:p>
                  </a:txBody>
                  <a:tcPr>
                    <a:solidFill>
                      <a:schemeClr val="accent6"/>
                    </a:solidFill>
                  </a:tcPr>
                </a:tc>
                <a:extLst>
                  <a:ext uri="{0D108BD9-81ED-4DB2-BD59-A6C34878D82A}">
                    <a16:rowId xmlns:a16="http://schemas.microsoft.com/office/drawing/2014/main" val="10004"/>
                  </a:ext>
                </a:extLst>
              </a:tr>
              <a:tr h="431800">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r h="431800">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431800">
                <a:tc>
                  <a:txBody>
                    <a:bodyPr/>
                    <a:lstStyle/>
                    <a:p>
                      <a:endParaRPr lang="en-US" dirty="0"/>
                    </a:p>
                  </a:txBody>
                  <a:tcPr/>
                </a:tc>
                <a:tc>
                  <a:txBody>
                    <a:bodyPr/>
                    <a:lstStyle/>
                    <a:p>
                      <a:endParaRPr lang="en-US"/>
                    </a:p>
                  </a:txBody>
                  <a:tcPr/>
                </a:tc>
                <a:extLst>
                  <a:ext uri="{0D108BD9-81ED-4DB2-BD59-A6C34878D82A}">
                    <a16:rowId xmlns:a16="http://schemas.microsoft.com/office/drawing/2014/main" val="10007"/>
                  </a:ext>
                </a:extLst>
              </a:tr>
              <a:tr h="431800">
                <a:tc>
                  <a:txBody>
                    <a:bodyPr/>
                    <a:lstStyle/>
                    <a:p>
                      <a:r>
                        <a:rPr lang="en-US" b="1" dirty="0" smtClean="0">
                          <a:solidFill>
                            <a:srgbClr val="B8D989"/>
                          </a:solidFill>
                        </a:rPr>
                        <a:t>Needs</a:t>
                      </a:r>
                      <a:endParaRPr lang="en-US" b="1" dirty="0">
                        <a:solidFill>
                          <a:srgbClr val="B8D989"/>
                        </a:solidFill>
                      </a:endParaRPr>
                    </a:p>
                  </a:txBody>
                  <a:tcPr>
                    <a:solidFill>
                      <a:schemeClr val="accent6"/>
                    </a:solidFill>
                  </a:tcPr>
                </a:tc>
                <a:tc>
                  <a:txBody>
                    <a:bodyPr/>
                    <a:lstStyle/>
                    <a:p>
                      <a:r>
                        <a:rPr lang="en-US" b="1" dirty="0" smtClean="0">
                          <a:solidFill>
                            <a:srgbClr val="B8D989"/>
                          </a:solidFill>
                        </a:rPr>
                        <a:t>How to meet that need</a:t>
                      </a:r>
                      <a:endParaRPr lang="en-US" b="1" dirty="0">
                        <a:solidFill>
                          <a:srgbClr val="B8D989"/>
                        </a:solidFill>
                      </a:endParaRPr>
                    </a:p>
                  </a:txBody>
                  <a:tcPr>
                    <a:solidFill>
                      <a:schemeClr val="accent6"/>
                    </a:solidFill>
                  </a:tcPr>
                </a:tc>
                <a:extLst>
                  <a:ext uri="{0D108BD9-81ED-4DB2-BD59-A6C34878D82A}">
                    <a16:rowId xmlns:a16="http://schemas.microsoft.com/office/drawing/2014/main" val="10008"/>
                  </a:ext>
                </a:extLst>
              </a:tr>
              <a:tr h="431800">
                <a:tc>
                  <a:txBody>
                    <a:bodyPr/>
                    <a:lstStyle/>
                    <a:p>
                      <a:endParaRPr lang="en-US"/>
                    </a:p>
                  </a:txBody>
                  <a:tcPr/>
                </a:tc>
                <a:tc>
                  <a:txBody>
                    <a:bodyPr/>
                    <a:lstStyle/>
                    <a:p>
                      <a:endParaRPr lang="en-US"/>
                    </a:p>
                  </a:txBody>
                  <a:tcPr/>
                </a:tc>
                <a:extLst>
                  <a:ext uri="{0D108BD9-81ED-4DB2-BD59-A6C34878D82A}">
                    <a16:rowId xmlns:a16="http://schemas.microsoft.com/office/drawing/2014/main" val="10009"/>
                  </a:ext>
                </a:extLst>
              </a:tr>
              <a:tr h="431800">
                <a:tc>
                  <a:txBody>
                    <a:bodyPr/>
                    <a:lstStyle/>
                    <a:p>
                      <a:endParaRPr lang="en-US"/>
                    </a:p>
                  </a:txBody>
                  <a:tcPr/>
                </a:tc>
                <a:tc>
                  <a:txBody>
                    <a:bodyPr/>
                    <a:lstStyle/>
                    <a:p>
                      <a:endParaRPr lang="en-US"/>
                    </a:p>
                  </a:txBody>
                  <a:tcPr/>
                </a:tc>
                <a:extLst>
                  <a:ext uri="{0D108BD9-81ED-4DB2-BD59-A6C34878D82A}">
                    <a16:rowId xmlns:a16="http://schemas.microsoft.com/office/drawing/2014/main" val="10010"/>
                  </a:ext>
                </a:extLst>
              </a:tr>
              <a:tr h="431800">
                <a:tc>
                  <a:txBody>
                    <a:bodyPr/>
                    <a:lstStyle/>
                    <a:p>
                      <a:endParaRPr lang="en-US"/>
                    </a:p>
                  </a:txBody>
                  <a:tcPr/>
                </a:tc>
                <a:tc>
                  <a:txBody>
                    <a:bodyPr/>
                    <a:lstStyle/>
                    <a:p>
                      <a:endParaRPr lang="en-US" dirty="0"/>
                    </a:p>
                  </a:txBody>
                  <a:tcPr/>
                </a:tc>
                <a:extLst>
                  <a:ext uri="{0D108BD9-81ED-4DB2-BD59-A6C34878D82A}">
                    <a16:rowId xmlns:a16="http://schemas.microsoft.com/office/drawing/2014/main" val="10011"/>
                  </a:ext>
                </a:extLst>
              </a:tr>
            </a:tbl>
          </a:graphicData>
        </a:graphic>
      </p:graphicFrame>
      <p:sp>
        <p:nvSpPr>
          <p:cNvPr id="8" name="TextBox 7"/>
          <p:cNvSpPr txBox="1"/>
          <p:nvPr/>
        </p:nvSpPr>
        <p:spPr>
          <a:xfrm>
            <a:off x="165100" y="6163032"/>
            <a:ext cx="1752600" cy="369332"/>
          </a:xfrm>
          <a:prstGeom prst="rect">
            <a:avLst/>
          </a:prstGeom>
          <a:noFill/>
        </p:spPr>
        <p:txBody>
          <a:bodyPr wrap="square" rtlCol="0">
            <a:spAutoFit/>
          </a:bodyPr>
          <a:lstStyle/>
          <a:p>
            <a:r>
              <a:rPr lang="en-US" dirty="0" smtClean="0"/>
              <a:t>Topic 6</a:t>
            </a:r>
            <a:endParaRPr lang="en-US" dirty="0"/>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4270248" y="5943600"/>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11" name="Rounded Rectangle 10"/>
          <p:cNvSpPr/>
          <p:nvPr/>
        </p:nvSpPr>
        <p:spPr>
          <a:xfrm>
            <a:off x="5035296"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12" name="Rounded Rectangle 11"/>
          <p:cNvSpPr/>
          <p:nvPr/>
        </p:nvSpPr>
        <p:spPr>
          <a:xfrm>
            <a:off x="3505200"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152</a:t>
            </a:fld>
            <a:endParaRPr lang="en-US"/>
          </a:p>
        </p:txBody>
      </p:sp>
    </p:spTree>
    <p:extLst>
      <p:ext uri="{BB962C8B-B14F-4D97-AF65-F5344CB8AC3E}">
        <p14:creationId xmlns:p14="http://schemas.microsoft.com/office/powerpoint/2010/main" val="357866492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1474357340"/>
              </p:ext>
            </p:extLst>
          </p:nvPr>
        </p:nvGraphicFramePr>
        <p:xfrm>
          <a:off x="609600" y="990600"/>
          <a:ext cx="7924800" cy="4724401"/>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429491">
                <a:tc gridSpan="2">
                  <a:txBody>
                    <a:bodyPr/>
                    <a:lstStyle/>
                    <a:p>
                      <a:r>
                        <a:rPr lang="en-US" dirty="0" smtClean="0"/>
                        <a:t>Relapse Prevention Plan</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29491">
                <a:tc rowSpan="2">
                  <a:txBody>
                    <a:bodyPr/>
                    <a:lstStyle/>
                    <a:p>
                      <a:r>
                        <a:rPr lang="en-US" b="1" dirty="0" smtClean="0"/>
                        <a:t>Events or situations</a:t>
                      </a:r>
                      <a:r>
                        <a:rPr lang="en-US" b="1" baseline="0" dirty="0" smtClean="0"/>
                        <a:t> that triggered relapse in the past</a:t>
                      </a:r>
                      <a:endParaRPr lang="en-US" b="1" dirty="0"/>
                    </a:p>
                  </a:txBody>
                  <a:tcPr/>
                </a:tc>
                <a:tc>
                  <a:txBody>
                    <a:bodyPr/>
                    <a:lstStyle/>
                    <a:p>
                      <a:endParaRPr lang="en-US"/>
                    </a:p>
                  </a:txBody>
                  <a:tcPr/>
                </a:tc>
                <a:extLst>
                  <a:ext uri="{0D108BD9-81ED-4DB2-BD59-A6C34878D82A}">
                    <a16:rowId xmlns:a16="http://schemas.microsoft.com/office/drawing/2014/main" val="10001"/>
                  </a:ext>
                </a:extLst>
              </a:tr>
              <a:tr h="429491">
                <a:tc vMerge="1">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429491">
                <a:tc rowSpan="2">
                  <a:txBody>
                    <a:bodyPr/>
                    <a:lstStyle/>
                    <a:p>
                      <a:r>
                        <a:rPr lang="en-US" b="1" dirty="0" smtClean="0"/>
                        <a:t>Early warning signs that I experienced in the past</a:t>
                      </a:r>
                      <a:endParaRPr lang="en-US" b="1" dirty="0"/>
                    </a:p>
                  </a:txBody>
                  <a:tcPr/>
                </a:tc>
                <a:tc>
                  <a:txBody>
                    <a:bodyPr/>
                    <a:lstStyle/>
                    <a:p>
                      <a:endParaRPr lang="en-US"/>
                    </a:p>
                  </a:txBody>
                  <a:tcPr/>
                </a:tc>
                <a:extLst>
                  <a:ext uri="{0D108BD9-81ED-4DB2-BD59-A6C34878D82A}">
                    <a16:rowId xmlns:a16="http://schemas.microsoft.com/office/drawing/2014/main" val="10003"/>
                  </a:ext>
                </a:extLst>
              </a:tr>
              <a:tr h="429491">
                <a:tc vMerge="1">
                  <a:txBody>
                    <a:bodyPr/>
                    <a:lstStyle/>
                    <a:p>
                      <a:endParaRPr lang="en-US" dirty="0"/>
                    </a:p>
                  </a:txBody>
                  <a:tcPr/>
                </a:tc>
                <a:tc>
                  <a:txBody>
                    <a:bodyPr/>
                    <a:lstStyle/>
                    <a:p>
                      <a:endParaRPr lang="en-US"/>
                    </a:p>
                  </a:txBody>
                  <a:tcPr/>
                </a:tc>
                <a:extLst>
                  <a:ext uri="{0D108BD9-81ED-4DB2-BD59-A6C34878D82A}">
                    <a16:rowId xmlns:a16="http://schemas.microsoft.com/office/drawing/2014/main" val="10004"/>
                  </a:ext>
                </a:extLst>
              </a:tr>
              <a:tr h="429491">
                <a:tc rowSpan="2">
                  <a:txBody>
                    <a:bodyPr/>
                    <a:lstStyle/>
                    <a:p>
                      <a:r>
                        <a:rPr lang="en-US" b="1" dirty="0" smtClean="0"/>
                        <a:t>Things that help me when I experience an early warning sign</a:t>
                      </a:r>
                      <a:endParaRPr lang="en-US" b="1" dirty="0"/>
                    </a:p>
                  </a:txBody>
                  <a:tcPr/>
                </a:tc>
                <a:tc>
                  <a:txBody>
                    <a:bodyPr/>
                    <a:lstStyle/>
                    <a:p>
                      <a:endParaRPr lang="en-US"/>
                    </a:p>
                  </a:txBody>
                  <a:tcPr/>
                </a:tc>
                <a:extLst>
                  <a:ext uri="{0D108BD9-81ED-4DB2-BD59-A6C34878D82A}">
                    <a16:rowId xmlns:a16="http://schemas.microsoft.com/office/drawing/2014/main" val="10005"/>
                  </a:ext>
                </a:extLst>
              </a:tr>
              <a:tr h="429491">
                <a:tc vMerge="1">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429491">
                <a:tc rowSpan="2">
                  <a:txBody>
                    <a:bodyPr/>
                    <a:lstStyle/>
                    <a:p>
                      <a:r>
                        <a:rPr lang="en-US" b="1" dirty="0" smtClean="0"/>
                        <a:t>People who help me and what I would like them to do</a:t>
                      </a:r>
                      <a:endParaRPr lang="en-US" b="1" dirty="0"/>
                    </a:p>
                  </a:txBody>
                  <a:tcPr/>
                </a:tc>
                <a:tc>
                  <a:txBody>
                    <a:bodyPr/>
                    <a:lstStyle/>
                    <a:p>
                      <a:endParaRPr lang="en-US"/>
                    </a:p>
                  </a:txBody>
                  <a:tcPr/>
                </a:tc>
                <a:extLst>
                  <a:ext uri="{0D108BD9-81ED-4DB2-BD59-A6C34878D82A}">
                    <a16:rowId xmlns:a16="http://schemas.microsoft.com/office/drawing/2014/main" val="10007"/>
                  </a:ext>
                </a:extLst>
              </a:tr>
              <a:tr h="429491">
                <a:tc vMerge="1">
                  <a:txBody>
                    <a:bodyPr/>
                    <a:lstStyle/>
                    <a:p>
                      <a:endParaRPr lang="en-US" dirty="0"/>
                    </a:p>
                  </a:txBody>
                  <a:tcPr/>
                </a:tc>
                <a:tc>
                  <a:txBody>
                    <a:bodyPr/>
                    <a:lstStyle/>
                    <a:p>
                      <a:endParaRPr lang="en-US"/>
                    </a:p>
                  </a:txBody>
                  <a:tcPr/>
                </a:tc>
                <a:extLst>
                  <a:ext uri="{0D108BD9-81ED-4DB2-BD59-A6C34878D82A}">
                    <a16:rowId xmlns:a16="http://schemas.microsoft.com/office/drawing/2014/main" val="10008"/>
                  </a:ext>
                </a:extLst>
              </a:tr>
              <a:tr h="429491">
                <a:tc rowSpan="2">
                  <a:txBody>
                    <a:bodyPr/>
                    <a:lstStyle/>
                    <a:p>
                      <a:r>
                        <a:rPr lang="en-US" b="1" dirty="0" smtClean="0"/>
                        <a:t>People</a:t>
                      </a:r>
                      <a:r>
                        <a:rPr lang="en-US" b="1" baseline="0" dirty="0" smtClean="0"/>
                        <a:t> I’d like to contact in case of an emergency</a:t>
                      </a:r>
                      <a:endParaRPr lang="en-US" b="1" dirty="0"/>
                    </a:p>
                  </a:txBody>
                  <a:tcPr/>
                </a:tc>
                <a:tc>
                  <a:txBody>
                    <a:bodyPr/>
                    <a:lstStyle/>
                    <a:p>
                      <a:endParaRPr lang="en-US"/>
                    </a:p>
                  </a:txBody>
                  <a:tcPr/>
                </a:tc>
                <a:extLst>
                  <a:ext uri="{0D108BD9-81ED-4DB2-BD59-A6C34878D82A}">
                    <a16:rowId xmlns:a16="http://schemas.microsoft.com/office/drawing/2014/main" val="10009"/>
                  </a:ext>
                </a:extLst>
              </a:tr>
              <a:tr h="429491">
                <a:tc vMerge="1">
                  <a:txBody>
                    <a:bodyPr/>
                    <a:lstStyle/>
                    <a:p>
                      <a:endParaRPr lang="en-US" dirty="0"/>
                    </a:p>
                  </a:txBody>
                  <a:tcPr/>
                </a:tc>
                <a:tc>
                  <a:txBody>
                    <a:bodyPr/>
                    <a:lstStyle/>
                    <a:p>
                      <a:endParaRPr lang="en-US" dirty="0"/>
                    </a:p>
                  </a:txBody>
                  <a:tcPr/>
                </a:tc>
                <a:extLst>
                  <a:ext uri="{0D108BD9-81ED-4DB2-BD59-A6C34878D82A}">
                    <a16:rowId xmlns:a16="http://schemas.microsoft.com/office/drawing/2014/main" val="10010"/>
                  </a:ext>
                </a:extLst>
              </a:tr>
            </a:tbl>
          </a:graphicData>
        </a:graphic>
      </p:graphicFrame>
      <p:sp>
        <p:nvSpPr>
          <p:cNvPr id="8" name="TextBox 7"/>
          <p:cNvSpPr txBox="1"/>
          <p:nvPr/>
        </p:nvSpPr>
        <p:spPr>
          <a:xfrm>
            <a:off x="165100" y="6163032"/>
            <a:ext cx="1752600" cy="369332"/>
          </a:xfrm>
          <a:prstGeom prst="rect">
            <a:avLst/>
          </a:prstGeom>
          <a:noFill/>
        </p:spPr>
        <p:txBody>
          <a:bodyPr wrap="square" rtlCol="0">
            <a:spAutoFit/>
          </a:bodyPr>
          <a:lstStyle/>
          <a:p>
            <a:r>
              <a:rPr lang="en-US" dirty="0" smtClean="0"/>
              <a:t>Topic 7</a:t>
            </a:r>
            <a:endParaRPr lang="en-US" dirty="0"/>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3886200"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10" name="Rounded Rectangle 9"/>
          <p:cNvSpPr/>
          <p:nvPr/>
        </p:nvSpPr>
        <p:spPr>
          <a:xfrm>
            <a:off x="4654296" y="5949696"/>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153</a:t>
            </a:fld>
            <a:endParaRPr lang="en-US"/>
          </a:p>
        </p:txBody>
      </p:sp>
    </p:spTree>
    <p:extLst>
      <p:ext uri="{BB962C8B-B14F-4D97-AF65-F5344CB8AC3E}">
        <p14:creationId xmlns:p14="http://schemas.microsoft.com/office/powerpoint/2010/main" val="166992233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Module 6: coping with stress</a:t>
            </a:r>
            <a:endParaRPr lang="en-US" dirty="0"/>
          </a:p>
        </p:txBody>
      </p:sp>
      <p:sp>
        <p:nvSpPr>
          <p:cNvPr id="5" name="Text Placeholder 4"/>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5351734D-70CC-4BB3-B384-D0072A22E19A}" type="slidenum">
              <a:rPr lang="en-US" smtClean="0"/>
              <a:pPr>
                <a:defRPr/>
              </a:pPr>
              <a:t>154</a:t>
            </a:fld>
            <a:endParaRPr lang="en-US"/>
          </a:p>
        </p:txBody>
      </p:sp>
    </p:spTree>
    <p:extLst>
      <p:ext uri="{BB962C8B-B14F-4D97-AF65-F5344CB8AC3E}">
        <p14:creationId xmlns:p14="http://schemas.microsoft.com/office/powerpoint/2010/main" val="306958425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Effective stress reduction</a:t>
            </a:r>
            <a:endParaRPr lang="en-US" dirty="0"/>
          </a:p>
        </p:txBody>
      </p:sp>
      <p:sp>
        <p:nvSpPr>
          <p:cNvPr id="5" name="Content Placeholder 4"/>
          <p:cNvSpPr>
            <a:spLocks noGrp="1"/>
          </p:cNvSpPr>
          <p:nvPr>
            <p:ph sz="quarter" idx="13"/>
          </p:nvPr>
        </p:nvSpPr>
        <p:spPr/>
        <p:txBody>
          <a:bodyPr/>
          <a:lstStyle/>
          <a:p>
            <a:r>
              <a:rPr lang="en-US" dirty="0" smtClean="0"/>
              <a:t>Coping effectively can reduce the symptoms and prevent relapse</a:t>
            </a:r>
          </a:p>
          <a:p>
            <a:r>
              <a:rPr lang="en-US" dirty="0" smtClean="0"/>
              <a:t>Understanding the role of stress is crucial in developing a coping plan</a:t>
            </a:r>
          </a:p>
          <a:p>
            <a:r>
              <a:rPr lang="en-US" dirty="0" smtClean="0"/>
              <a:t>Two main types of stress exist: </a:t>
            </a:r>
          </a:p>
          <a:p>
            <a:pPr lvl="1"/>
            <a:r>
              <a:rPr lang="en-US" dirty="0" smtClean="0"/>
              <a:t>Life events</a:t>
            </a:r>
          </a:p>
          <a:p>
            <a:pPr lvl="1"/>
            <a:r>
              <a:rPr lang="en-US" dirty="0" smtClean="0"/>
              <a:t>Daily hassles</a:t>
            </a:r>
          </a:p>
          <a:p>
            <a:pPr marL="0" indent="0">
              <a:buNone/>
            </a:pPr>
            <a:endParaRPr lang="en-US" dirty="0" smtClean="0"/>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155</a:t>
            </a:fld>
            <a:endParaRPr lang="en-US"/>
          </a:p>
        </p:txBody>
      </p:sp>
    </p:spTree>
    <p:extLst>
      <p:ext uri="{BB962C8B-B14F-4D97-AF65-F5344CB8AC3E}">
        <p14:creationId xmlns:p14="http://schemas.microsoft.com/office/powerpoint/2010/main" val="204627807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371600"/>
            <a:ext cx="3962400" cy="4876800"/>
          </a:xfrm>
        </p:spPr>
        <p:txBody>
          <a:bodyPr>
            <a:noAutofit/>
          </a:bodyPr>
          <a:lstStyle/>
          <a:p>
            <a:r>
              <a:rPr lang="en-US" sz="2000" dirty="0" smtClean="0"/>
              <a:t>Moving</a:t>
            </a:r>
          </a:p>
          <a:p>
            <a:r>
              <a:rPr lang="en-US" sz="2000" dirty="0" smtClean="0"/>
              <a:t>Getting married</a:t>
            </a:r>
          </a:p>
          <a:p>
            <a:r>
              <a:rPr lang="en-US" sz="2000" dirty="0" smtClean="0"/>
              <a:t>New baby</a:t>
            </a:r>
          </a:p>
          <a:p>
            <a:r>
              <a:rPr lang="en-US" sz="2000" dirty="0" smtClean="0"/>
              <a:t>Divorce/separation</a:t>
            </a:r>
          </a:p>
          <a:p>
            <a:r>
              <a:rPr lang="en-US" sz="2000" dirty="0" smtClean="0"/>
              <a:t>Injury</a:t>
            </a:r>
          </a:p>
          <a:p>
            <a:r>
              <a:rPr lang="en-US" sz="2000" dirty="0" smtClean="0"/>
              <a:t>Illness</a:t>
            </a:r>
          </a:p>
          <a:p>
            <a:r>
              <a:rPr lang="en-US" sz="2000" dirty="0" smtClean="0"/>
              <a:t>New job</a:t>
            </a:r>
          </a:p>
          <a:p>
            <a:r>
              <a:rPr lang="en-US" sz="2000" dirty="0" smtClean="0"/>
              <a:t>Loss of job</a:t>
            </a:r>
          </a:p>
          <a:p>
            <a:r>
              <a:rPr lang="en-US" sz="2000" dirty="0" smtClean="0"/>
              <a:t>Inheriting or winning money</a:t>
            </a:r>
          </a:p>
          <a:p>
            <a:r>
              <a:rPr lang="en-US" sz="2000" dirty="0" smtClean="0"/>
              <a:t>Financial problems</a:t>
            </a:r>
          </a:p>
          <a:p>
            <a:r>
              <a:rPr lang="en-US" sz="2000" dirty="0" smtClean="0"/>
              <a:t>Injury or illness of a loved one</a:t>
            </a:r>
          </a:p>
        </p:txBody>
      </p:sp>
      <p:sp>
        <p:nvSpPr>
          <p:cNvPr id="4" name="Content Placeholder 3"/>
          <p:cNvSpPr>
            <a:spLocks noGrp="1"/>
          </p:cNvSpPr>
          <p:nvPr>
            <p:ph sz="quarter" idx="14"/>
          </p:nvPr>
        </p:nvSpPr>
        <p:spPr>
          <a:xfrm>
            <a:off x="4953000" y="1447800"/>
            <a:ext cx="3733800" cy="5105400"/>
          </a:xfrm>
        </p:spPr>
        <p:txBody>
          <a:bodyPr>
            <a:normAutofit fontScale="85000" lnSpcReduction="20000"/>
          </a:bodyPr>
          <a:lstStyle/>
          <a:p>
            <a:r>
              <a:rPr lang="en-US" dirty="0" smtClean="0"/>
              <a:t>Death of a loved one </a:t>
            </a:r>
          </a:p>
          <a:p>
            <a:r>
              <a:rPr lang="en-US" dirty="0" smtClean="0"/>
              <a:t>Victim of crime</a:t>
            </a:r>
          </a:p>
          <a:p>
            <a:r>
              <a:rPr lang="en-US" dirty="0" smtClean="0"/>
              <a:t>Legal problems</a:t>
            </a:r>
          </a:p>
          <a:p>
            <a:r>
              <a:rPr lang="en-US" dirty="0" smtClean="0"/>
              <a:t>New boyfriend or girlfriend</a:t>
            </a:r>
          </a:p>
          <a:p>
            <a:r>
              <a:rPr lang="en-US" dirty="0" smtClean="0"/>
              <a:t>Break up</a:t>
            </a:r>
          </a:p>
          <a:p>
            <a:r>
              <a:rPr lang="en-US" dirty="0" smtClean="0"/>
              <a:t>Stopping smoking</a:t>
            </a:r>
          </a:p>
          <a:p>
            <a:r>
              <a:rPr lang="en-US" dirty="0" smtClean="0"/>
              <a:t>Going on a diet</a:t>
            </a:r>
          </a:p>
          <a:p>
            <a:r>
              <a:rPr lang="en-US" dirty="0" smtClean="0"/>
              <a:t>New responsibilities at home</a:t>
            </a:r>
          </a:p>
          <a:p>
            <a:r>
              <a:rPr lang="en-US" dirty="0" smtClean="0"/>
              <a:t>New responsibilities at work</a:t>
            </a:r>
          </a:p>
          <a:p>
            <a:r>
              <a:rPr lang="en-US" dirty="0" smtClean="0"/>
              <a:t>Not having a place to live</a:t>
            </a:r>
          </a:p>
          <a:p>
            <a:r>
              <a:rPr lang="en-US" dirty="0" smtClean="0"/>
              <a:t>Hospitalization</a:t>
            </a:r>
          </a:p>
          <a:p>
            <a:r>
              <a:rPr lang="en-US" dirty="0"/>
              <a:t>Problems caused by </a:t>
            </a:r>
            <a:r>
              <a:rPr lang="en-US" dirty="0" smtClean="0"/>
              <a:t>drugs/alcohol</a:t>
            </a:r>
            <a:endParaRPr lang="en-US" dirty="0"/>
          </a:p>
        </p:txBody>
      </p:sp>
      <p:sp>
        <p:nvSpPr>
          <p:cNvPr id="2" name="Title 1"/>
          <p:cNvSpPr>
            <a:spLocks noGrp="1"/>
          </p:cNvSpPr>
          <p:nvPr>
            <p:ph type="title"/>
          </p:nvPr>
        </p:nvSpPr>
        <p:spPr/>
        <p:txBody>
          <a:bodyPr/>
          <a:lstStyle/>
          <a:p>
            <a:r>
              <a:rPr lang="en-US" dirty="0" smtClean="0"/>
              <a:t>Life event stressors</a:t>
            </a:r>
            <a:endParaRPr lang="en-US" dirty="0"/>
          </a:p>
        </p:txBody>
      </p:sp>
      <p:sp>
        <p:nvSpPr>
          <p:cNvPr id="7" name="Rounded Rectangle 6"/>
          <p:cNvSpPr/>
          <p:nvPr/>
        </p:nvSpPr>
        <p:spPr>
          <a:xfrm>
            <a:off x="4270248"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7"/>
          </p:nvPr>
        </p:nvSpPr>
        <p:spPr/>
        <p:txBody>
          <a:bodyPr/>
          <a:lstStyle/>
          <a:p>
            <a:pPr>
              <a:defRPr/>
            </a:pPr>
            <a:fld id="{9C6B3279-1FEE-4CF1-9074-407D38670DB0}" type="slidenum">
              <a:rPr lang="en-US" smtClean="0"/>
              <a:pPr>
                <a:defRPr/>
              </a:pPr>
              <a:t>156</a:t>
            </a:fld>
            <a:endParaRPr lang="en-US"/>
          </a:p>
        </p:txBody>
      </p:sp>
    </p:spTree>
    <p:extLst>
      <p:ext uri="{BB962C8B-B14F-4D97-AF65-F5344CB8AC3E}">
        <p14:creationId xmlns:p14="http://schemas.microsoft.com/office/powerpoint/2010/main" val="250688901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stressed are you?</a:t>
            </a:r>
            <a:endParaRPr lang="en-US" dirty="0"/>
          </a:p>
        </p:txBody>
      </p:sp>
      <p:sp>
        <p:nvSpPr>
          <p:cNvPr id="6" name="Content Placeholder 5"/>
          <p:cNvSpPr>
            <a:spLocks noGrp="1"/>
          </p:cNvSpPr>
          <p:nvPr>
            <p:ph sz="quarter" idx="13"/>
          </p:nvPr>
        </p:nvSpPr>
        <p:spPr/>
        <p:txBody>
          <a:bodyPr/>
          <a:lstStyle/>
          <a:p>
            <a:r>
              <a:rPr lang="en-US" dirty="0" smtClean="0"/>
              <a:t>Count the number of items you checked</a:t>
            </a:r>
          </a:p>
          <a:p>
            <a:endParaRPr lang="en-US" dirty="0"/>
          </a:p>
          <a:p>
            <a:r>
              <a:rPr lang="en-US" dirty="0" smtClean="0"/>
              <a:t>1 event = moderate stress</a:t>
            </a:r>
          </a:p>
          <a:p>
            <a:endParaRPr lang="en-US" dirty="0"/>
          </a:p>
          <a:p>
            <a:r>
              <a:rPr lang="en-US" dirty="0" smtClean="0"/>
              <a:t>2-3 events = high stress</a:t>
            </a:r>
          </a:p>
          <a:p>
            <a:endParaRPr lang="en-US" dirty="0"/>
          </a:p>
          <a:p>
            <a:r>
              <a:rPr lang="en-US" dirty="0" smtClean="0"/>
              <a:t>4 or more events = very high stress</a:t>
            </a:r>
            <a:endParaRPr lang="en-US" dirty="0"/>
          </a:p>
        </p:txBody>
      </p:sp>
      <p:sp>
        <p:nvSpPr>
          <p:cNvPr id="7" name="Rounded Rectangle 6"/>
          <p:cNvSpPr/>
          <p:nvPr/>
        </p:nvSpPr>
        <p:spPr>
          <a:xfrm>
            <a:off x="4270248" y="5943600"/>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157</a:t>
            </a:fld>
            <a:endParaRPr lang="en-US"/>
          </a:p>
        </p:txBody>
      </p:sp>
    </p:spTree>
    <p:extLst>
      <p:ext uri="{BB962C8B-B14F-4D97-AF65-F5344CB8AC3E}">
        <p14:creationId xmlns:p14="http://schemas.microsoft.com/office/powerpoint/2010/main" val="352147040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Autofit/>
          </a:bodyPr>
          <a:lstStyle/>
          <a:p>
            <a:r>
              <a:rPr lang="en-US" dirty="0" smtClean="0"/>
              <a:t>Not enough money for necessities</a:t>
            </a:r>
          </a:p>
          <a:p>
            <a:r>
              <a:rPr lang="en-US" dirty="0" smtClean="0"/>
              <a:t>Not enough money for leisure</a:t>
            </a:r>
          </a:p>
          <a:p>
            <a:r>
              <a:rPr lang="en-US" dirty="0" smtClean="0"/>
              <a:t>Crowded living situation</a:t>
            </a:r>
          </a:p>
          <a:p>
            <a:r>
              <a:rPr lang="en-US" dirty="0" smtClean="0"/>
              <a:t>Crowded public transportation</a:t>
            </a:r>
          </a:p>
          <a:p>
            <a:r>
              <a:rPr lang="en-US" dirty="0" smtClean="0"/>
              <a:t>Long drives/traffic backups</a:t>
            </a:r>
          </a:p>
          <a:p>
            <a:r>
              <a:rPr lang="en-US" dirty="0" smtClean="0"/>
              <a:t>Feeling rushed</a:t>
            </a:r>
          </a:p>
          <a:p>
            <a:r>
              <a:rPr lang="en-US" dirty="0" smtClean="0"/>
              <a:t>Involved in arguments</a:t>
            </a:r>
            <a:endParaRPr lang="en-US" dirty="0"/>
          </a:p>
        </p:txBody>
      </p:sp>
      <p:sp>
        <p:nvSpPr>
          <p:cNvPr id="5" name="Content Placeholder 4"/>
          <p:cNvSpPr>
            <a:spLocks noGrp="1"/>
          </p:cNvSpPr>
          <p:nvPr>
            <p:ph sz="quarter" idx="14"/>
          </p:nvPr>
        </p:nvSpPr>
        <p:spPr>
          <a:xfrm>
            <a:off x="4800600" y="1600200"/>
            <a:ext cx="3733800" cy="4724400"/>
          </a:xfrm>
        </p:spPr>
        <p:txBody>
          <a:bodyPr>
            <a:normAutofit/>
          </a:bodyPr>
          <a:lstStyle/>
          <a:p>
            <a:r>
              <a:rPr lang="en-US" dirty="0" smtClean="0"/>
              <a:t>Doing business with unpleasant people</a:t>
            </a:r>
          </a:p>
          <a:p>
            <a:r>
              <a:rPr lang="en-US" dirty="0" smtClean="0"/>
              <a:t>Noisy situation </a:t>
            </a:r>
          </a:p>
          <a:p>
            <a:r>
              <a:rPr lang="en-US" dirty="0" smtClean="0"/>
              <a:t>Not enough privacy</a:t>
            </a:r>
          </a:p>
          <a:p>
            <a:r>
              <a:rPr lang="en-US" dirty="0" smtClean="0"/>
              <a:t>Minor medical problems</a:t>
            </a:r>
          </a:p>
          <a:p>
            <a:r>
              <a:rPr lang="en-US" dirty="0" smtClean="0"/>
              <a:t>Lack of order or cleanliness </a:t>
            </a:r>
          </a:p>
          <a:p>
            <a:r>
              <a:rPr lang="en-US" dirty="0" smtClean="0"/>
              <a:t>Unpleasant chores</a:t>
            </a:r>
          </a:p>
          <a:p>
            <a:r>
              <a:rPr lang="en-US" dirty="0" smtClean="0"/>
              <a:t>Dangerous neighborhood</a:t>
            </a:r>
            <a:endParaRPr lang="en-US" dirty="0"/>
          </a:p>
        </p:txBody>
      </p:sp>
      <p:sp>
        <p:nvSpPr>
          <p:cNvPr id="2" name="Title 1"/>
          <p:cNvSpPr>
            <a:spLocks noGrp="1"/>
          </p:cNvSpPr>
          <p:nvPr>
            <p:ph type="title"/>
          </p:nvPr>
        </p:nvSpPr>
        <p:spPr/>
        <p:txBody>
          <a:bodyPr/>
          <a:lstStyle/>
          <a:p>
            <a:r>
              <a:rPr lang="en-US" dirty="0" smtClean="0"/>
              <a:t>Daily hassles </a:t>
            </a:r>
            <a:endParaRPr lang="en-US" dirty="0"/>
          </a:p>
        </p:txBody>
      </p:sp>
      <p:sp>
        <p:nvSpPr>
          <p:cNvPr id="6" name="Slide Number Placeholder 5"/>
          <p:cNvSpPr>
            <a:spLocks noGrp="1"/>
          </p:cNvSpPr>
          <p:nvPr>
            <p:ph type="sldNum" sz="quarter" idx="17"/>
          </p:nvPr>
        </p:nvSpPr>
        <p:spPr/>
        <p:txBody>
          <a:bodyPr/>
          <a:lstStyle/>
          <a:p>
            <a:pPr>
              <a:defRPr/>
            </a:pPr>
            <a:fld id="{9C6B3279-1FEE-4CF1-9074-407D38670DB0}" type="slidenum">
              <a:rPr lang="en-US" smtClean="0"/>
              <a:pPr>
                <a:defRPr/>
              </a:pPr>
              <a:t>158</a:t>
            </a:fld>
            <a:endParaRPr lang="en-US"/>
          </a:p>
        </p:txBody>
      </p:sp>
    </p:spTree>
    <p:extLst>
      <p:ext uri="{BB962C8B-B14F-4D97-AF65-F5344CB8AC3E}">
        <p14:creationId xmlns:p14="http://schemas.microsoft.com/office/powerpoint/2010/main" val="26067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left)">
                                      <p:cBhvr>
                                        <p:cTn id="31" dur="500"/>
                                        <p:tgtEl>
                                          <p:spTgt spid="4">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ipe(left)">
                                      <p:cBhvr>
                                        <p:cTn id="35" dur="500"/>
                                        <p:tgtEl>
                                          <p:spTgt spid="5">
                                            <p:txEl>
                                              <p:pRg st="0" end="0"/>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wipe(left)">
                                      <p:cBhvr>
                                        <p:cTn id="39" dur="500"/>
                                        <p:tgtEl>
                                          <p:spTgt spid="5">
                                            <p:txEl>
                                              <p:pRg st="1" end="1"/>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wipe(left)">
                                      <p:cBhvr>
                                        <p:cTn id="43" dur="500"/>
                                        <p:tgtEl>
                                          <p:spTgt spid="5">
                                            <p:txEl>
                                              <p:pRg st="2" end="2"/>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wipe(left)">
                                      <p:cBhvr>
                                        <p:cTn id="47" dur="500"/>
                                        <p:tgtEl>
                                          <p:spTgt spid="5">
                                            <p:txEl>
                                              <p:pRg st="3" end="3"/>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wipe(left)">
                                      <p:cBhvr>
                                        <p:cTn id="51" dur="500"/>
                                        <p:tgtEl>
                                          <p:spTgt spid="5">
                                            <p:txEl>
                                              <p:pRg st="4" end="4"/>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wipe(left)">
                                      <p:cBhvr>
                                        <p:cTn id="55" dur="500"/>
                                        <p:tgtEl>
                                          <p:spTgt spid="5">
                                            <p:txEl>
                                              <p:pRg st="5" end="5"/>
                                            </p:txEl>
                                          </p:spTgt>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Effect transition="in" filter="wipe(left)">
                                      <p:cBhvr>
                                        <p:cTn id="5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stressed are you?</a:t>
            </a:r>
            <a:endParaRPr lang="en-US" dirty="0"/>
          </a:p>
        </p:txBody>
      </p:sp>
      <p:sp>
        <p:nvSpPr>
          <p:cNvPr id="6" name="Content Placeholder 5"/>
          <p:cNvSpPr>
            <a:spLocks noGrp="1"/>
          </p:cNvSpPr>
          <p:nvPr>
            <p:ph sz="quarter" idx="13"/>
          </p:nvPr>
        </p:nvSpPr>
        <p:spPr/>
        <p:txBody>
          <a:bodyPr/>
          <a:lstStyle/>
          <a:p>
            <a:r>
              <a:rPr lang="en-US" dirty="0" smtClean="0"/>
              <a:t>Count the number of items you checked</a:t>
            </a:r>
          </a:p>
          <a:p>
            <a:endParaRPr lang="en-US" dirty="0"/>
          </a:p>
          <a:p>
            <a:r>
              <a:rPr lang="en-US" dirty="0" smtClean="0"/>
              <a:t>1-2 hassles = moderate stress</a:t>
            </a:r>
          </a:p>
          <a:p>
            <a:endParaRPr lang="en-US" dirty="0"/>
          </a:p>
          <a:p>
            <a:r>
              <a:rPr lang="en-US" dirty="0" smtClean="0"/>
              <a:t>3-6 hassles = high stress</a:t>
            </a:r>
          </a:p>
          <a:p>
            <a:endParaRPr lang="en-US" dirty="0"/>
          </a:p>
          <a:p>
            <a:r>
              <a:rPr lang="en-US" dirty="0" smtClean="0"/>
              <a:t>7 or more hassles = very high stress</a:t>
            </a:r>
            <a:endParaRPr lang="en-US" dirty="0"/>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159</a:t>
            </a:fld>
            <a:endParaRPr lang="en-US"/>
          </a:p>
        </p:txBody>
      </p:sp>
    </p:spTree>
    <p:extLst>
      <p:ext uri="{BB962C8B-B14F-4D97-AF65-F5344CB8AC3E}">
        <p14:creationId xmlns:p14="http://schemas.microsoft.com/office/powerpoint/2010/main" val="2379710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WHY USE </a:t>
            </a:r>
            <a:r>
              <a:rPr lang="en-US" dirty="0" err="1" smtClean="0"/>
              <a:t>imr</a:t>
            </a:r>
            <a:r>
              <a:rPr lang="en-US" dirty="0" smtClean="0"/>
              <a:t>?</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People with mental illness can participate actively in their own treatment with great success</a:t>
            </a:r>
          </a:p>
          <a:p>
            <a:pPr fontAlgn="auto">
              <a:buFont typeface="Arial" pitchFamily="34" charset="0"/>
              <a:buChar char="•"/>
              <a:defRPr/>
            </a:pPr>
            <a:r>
              <a:rPr lang="en-US" dirty="0" smtClean="0"/>
              <a:t>Demonstrated improvements in functioning for a variety of severe mental illnesses, including bipolar disorder and schizophrenia</a:t>
            </a:r>
          </a:p>
          <a:p>
            <a:pPr fontAlgn="auto">
              <a:buFont typeface="Arial" pitchFamily="34" charset="0"/>
              <a:buChar char="•"/>
              <a:defRPr/>
            </a:pPr>
            <a:r>
              <a:rPr lang="en-US" dirty="0" smtClean="0"/>
              <a:t>Research </a:t>
            </a:r>
            <a:r>
              <a:rPr lang="en-US" dirty="0"/>
              <a:t>shows improvement in a variety of domains </a:t>
            </a:r>
            <a:endParaRPr lang="en-US" dirty="0" smtClean="0"/>
          </a:p>
          <a:p>
            <a:pPr fontAlgn="auto">
              <a:buFont typeface="Arial" pitchFamily="34" charset="0"/>
              <a:buChar char="•"/>
              <a:defRPr/>
            </a:pPr>
            <a:r>
              <a:rPr lang="en-US" dirty="0" smtClean="0"/>
              <a:t>Mental illness is common and can be actively managed</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impact of stress</a:t>
            </a:r>
            <a:endParaRPr lang="en-US" dirty="0"/>
          </a:p>
        </p:txBody>
      </p:sp>
      <p:sp>
        <p:nvSpPr>
          <p:cNvPr id="6" name="Content Placeholder 5"/>
          <p:cNvSpPr>
            <a:spLocks noGrp="1"/>
          </p:cNvSpPr>
          <p:nvPr>
            <p:ph sz="quarter" idx="13"/>
          </p:nvPr>
        </p:nvSpPr>
        <p:spPr/>
        <p:txBody>
          <a:bodyPr/>
          <a:lstStyle/>
          <a:p>
            <a:r>
              <a:rPr lang="en-US" dirty="0" smtClean="0"/>
              <a:t>Stress has a profound impact on physical, emotional, and psychological well-being</a:t>
            </a:r>
          </a:p>
          <a:p>
            <a:r>
              <a:rPr lang="en-US" dirty="0" smtClean="0"/>
              <a:t>On-going stress has the potential to be as detrimental as a single traumatic event</a:t>
            </a:r>
            <a:endParaRPr lang="en-US" dirty="0"/>
          </a:p>
          <a:p>
            <a:r>
              <a:rPr lang="en-US" dirty="0" smtClean="0"/>
              <a:t>Being aware of the signs of stress provides the opportunity to do something about it</a:t>
            </a:r>
          </a:p>
          <a:p>
            <a:r>
              <a:rPr lang="en-US" dirty="0" smtClean="0"/>
              <a:t>It is easy to dismiss signs of stress</a:t>
            </a: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160</a:t>
            </a:fld>
            <a:endParaRPr lang="en-US"/>
          </a:p>
        </p:txBody>
      </p:sp>
    </p:spTree>
    <p:extLst>
      <p:ext uri="{BB962C8B-B14F-4D97-AF65-F5344CB8AC3E}">
        <p14:creationId xmlns:p14="http://schemas.microsoft.com/office/powerpoint/2010/main" val="210730397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Developing an individual coping plan</a:t>
            </a:r>
            <a:endParaRPr lang="en-US" dirty="0"/>
          </a:p>
        </p:txBody>
      </p:sp>
      <p:graphicFrame>
        <p:nvGraphicFramePr>
          <p:cNvPr id="6" name="Diagram 5"/>
          <p:cNvGraphicFramePr/>
          <p:nvPr>
            <p:extLst>
              <p:ext uri="{D42A27DB-BD31-4B8C-83A1-F6EECF244321}">
                <p14:modId xmlns:p14="http://schemas.microsoft.com/office/powerpoint/2010/main" val="3275705265"/>
              </p:ext>
            </p:extLst>
          </p:nvPr>
        </p:nvGraphicFramePr>
        <p:xfrm>
          <a:off x="228600" y="0"/>
          <a:ext cx="8534400" cy="693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65100" y="6163032"/>
            <a:ext cx="1752600" cy="369332"/>
          </a:xfrm>
          <a:prstGeom prst="rect">
            <a:avLst/>
          </a:prstGeom>
          <a:noFill/>
        </p:spPr>
        <p:txBody>
          <a:bodyPr wrap="square" rtlCol="0">
            <a:spAutoFit/>
          </a:bodyPr>
          <a:lstStyle/>
          <a:p>
            <a:r>
              <a:rPr lang="en-US" dirty="0" smtClean="0"/>
              <a:t>Topic </a:t>
            </a:r>
            <a:r>
              <a:rPr lang="en-US" dirty="0"/>
              <a:t>8</a:t>
            </a:r>
          </a:p>
        </p:txBody>
      </p:sp>
      <p:pic>
        <p:nvPicPr>
          <p:cNvPr id="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4270248"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161</a:t>
            </a:fld>
            <a:endParaRPr lang="en-US"/>
          </a:p>
        </p:txBody>
      </p:sp>
    </p:spTree>
    <p:extLst>
      <p:ext uri="{BB962C8B-B14F-4D97-AF65-F5344CB8AC3E}">
        <p14:creationId xmlns:p14="http://schemas.microsoft.com/office/powerpoint/2010/main" val="150437126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types of coping techniques</a:t>
            </a:r>
            <a:endParaRPr lang="en-US" dirty="0"/>
          </a:p>
        </p:txBody>
      </p:sp>
      <p:graphicFrame>
        <p:nvGraphicFramePr>
          <p:cNvPr id="5" name="Diagram 4"/>
          <p:cNvGraphicFramePr/>
          <p:nvPr>
            <p:extLst>
              <p:ext uri="{D42A27DB-BD31-4B8C-83A1-F6EECF244321}">
                <p14:modId xmlns:p14="http://schemas.microsoft.com/office/powerpoint/2010/main" val="4074610078"/>
              </p:ext>
            </p:extLst>
          </p:nvPr>
        </p:nvGraphicFramePr>
        <p:xfrm>
          <a:off x="723900" y="838200"/>
          <a:ext cx="76962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65100" y="6163032"/>
            <a:ext cx="1752600" cy="369332"/>
          </a:xfrm>
          <a:prstGeom prst="rect">
            <a:avLst/>
          </a:prstGeom>
          <a:noFill/>
        </p:spPr>
        <p:txBody>
          <a:bodyPr wrap="square" rtlCol="0">
            <a:spAutoFit/>
          </a:bodyPr>
          <a:lstStyle/>
          <a:p>
            <a:r>
              <a:rPr lang="en-US" dirty="0" smtClean="0"/>
              <a:t>Topic </a:t>
            </a:r>
            <a:r>
              <a:rPr lang="en-US" dirty="0"/>
              <a:t>8</a:t>
            </a:r>
          </a:p>
        </p:txBody>
      </p:sp>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4270248"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162</a:t>
            </a:fld>
            <a:endParaRPr lang="en-US"/>
          </a:p>
        </p:txBody>
      </p:sp>
    </p:spTree>
    <p:extLst>
      <p:ext uri="{BB962C8B-B14F-4D97-AF65-F5344CB8AC3E}">
        <p14:creationId xmlns:p14="http://schemas.microsoft.com/office/powerpoint/2010/main" val="173730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5">
                                            <p:graphicEl>
                                              <a:dgm id="{BB2284B0-3F43-4A9A-8158-B9EDF688412F}"/>
                                            </p:graphicEl>
                                          </p:spTgt>
                                        </p:tgtEl>
                                        <p:attrNameLst>
                                          <p:attrName>style.color</p:attrName>
                                        </p:attrNameLst>
                                      </p:cBhvr>
                                      <p:to>
                                        <a:schemeClr val="accent2"/>
                                      </p:to>
                                    </p:animClr>
                                    <p:animClr clrSpc="rgb" dir="cw">
                                      <p:cBhvr>
                                        <p:cTn id="7" dur="500" fill="hold"/>
                                        <p:tgtEl>
                                          <p:spTgt spid="5">
                                            <p:graphicEl>
                                              <a:dgm id="{BB2284B0-3F43-4A9A-8158-B9EDF688412F}"/>
                                            </p:graphicEl>
                                          </p:spTgt>
                                        </p:tgtEl>
                                        <p:attrNameLst>
                                          <p:attrName>fillcolor</p:attrName>
                                        </p:attrNameLst>
                                      </p:cBhvr>
                                      <p:to>
                                        <a:schemeClr val="accent2"/>
                                      </p:to>
                                    </p:animClr>
                                    <p:set>
                                      <p:cBhvr>
                                        <p:cTn id="8" dur="500" fill="hold"/>
                                        <p:tgtEl>
                                          <p:spTgt spid="5">
                                            <p:graphicEl>
                                              <a:dgm id="{BB2284B0-3F43-4A9A-8158-B9EDF688412F}"/>
                                            </p:graphicEl>
                                          </p:spTgt>
                                        </p:tgtEl>
                                        <p:attrNameLst>
                                          <p:attrName>fill.type</p:attrName>
                                        </p:attrNameLst>
                                      </p:cBhvr>
                                      <p:to>
                                        <p:strVal val="solid"/>
                                      </p:to>
                                    </p:set>
                                    <p:set>
                                      <p:cBhvr>
                                        <p:cTn id="9" dur="500" fill="hold"/>
                                        <p:tgtEl>
                                          <p:spTgt spid="5">
                                            <p:graphicEl>
                                              <a:dgm id="{BB2284B0-3F43-4A9A-8158-B9EDF688412F}"/>
                                            </p:graphic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grpId="2" nodeType="clickEffect">
                                  <p:stCondLst>
                                    <p:cond delay="0"/>
                                  </p:stCondLst>
                                  <p:childTnLst>
                                    <p:animClr clrSpc="rgb" dir="cw">
                                      <p:cBhvr override="childStyle">
                                        <p:cTn id="13" dur="500" fill="hold"/>
                                        <p:tgtEl>
                                          <p:spTgt spid="5">
                                            <p:graphicEl>
                                              <a:dgm id="{BB2284B0-3F43-4A9A-8158-B9EDF688412F}"/>
                                            </p:graphicEl>
                                          </p:spTgt>
                                        </p:tgtEl>
                                        <p:attrNameLst>
                                          <p:attrName>style.color</p:attrName>
                                        </p:attrNameLst>
                                      </p:cBhvr>
                                      <p:to>
                                        <a:srgbClr val="C0C0C0"/>
                                      </p:to>
                                    </p:animClr>
                                    <p:animClr clrSpc="rgb" dir="cw">
                                      <p:cBhvr>
                                        <p:cTn id="14" dur="500" fill="hold"/>
                                        <p:tgtEl>
                                          <p:spTgt spid="5">
                                            <p:graphicEl>
                                              <a:dgm id="{BB2284B0-3F43-4A9A-8158-B9EDF688412F}"/>
                                            </p:graphicEl>
                                          </p:spTgt>
                                        </p:tgtEl>
                                        <p:attrNameLst>
                                          <p:attrName>fillcolor</p:attrName>
                                        </p:attrNameLst>
                                      </p:cBhvr>
                                      <p:to>
                                        <a:srgbClr val="C0C0C0"/>
                                      </p:to>
                                    </p:animClr>
                                    <p:set>
                                      <p:cBhvr>
                                        <p:cTn id="15" dur="500" fill="hold"/>
                                        <p:tgtEl>
                                          <p:spTgt spid="5">
                                            <p:graphicEl>
                                              <a:dgm id="{BB2284B0-3F43-4A9A-8158-B9EDF688412F}"/>
                                            </p:graphicEl>
                                          </p:spTgt>
                                        </p:tgtEl>
                                        <p:attrNameLst>
                                          <p:attrName>fill.type</p:attrName>
                                        </p:attrNameLst>
                                      </p:cBhvr>
                                      <p:to>
                                        <p:strVal val="solid"/>
                                      </p:to>
                                    </p:set>
                                    <p:set>
                                      <p:cBhvr>
                                        <p:cTn id="16" dur="500" fill="hold"/>
                                        <p:tgtEl>
                                          <p:spTgt spid="5">
                                            <p:graphicEl>
                                              <a:dgm id="{BB2284B0-3F43-4A9A-8158-B9EDF688412F}"/>
                                            </p:graphicEl>
                                          </p:spTgt>
                                        </p:tgtEl>
                                        <p:attrNameLst>
                                          <p:attrName>fill.on</p:attrName>
                                        </p:attrNameLst>
                                      </p:cBhvr>
                                      <p:to>
                                        <p:strVal val="true"/>
                                      </p:to>
                                    </p:set>
                                  </p:childTnLst>
                                </p:cTn>
                              </p:par>
                              <p:par>
                                <p:cTn id="17" presetID="19" presetClass="emph" presetSubtype="0" fill="hold" grpId="1" nodeType="withEffect">
                                  <p:stCondLst>
                                    <p:cond delay="0"/>
                                  </p:stCondLst>
                                  <p:childTnLst>
                                    <p:animClr clrSpc="rgb" dir="cw">
                                      <p:cBhvr override="childStyle">
                                        <p:cTn id="18" dur="500" fill="hold"/>
                                        <p:tgtEl>
                                          <p:spTgt spid="5">
                                            <p:graphicEl>
                                              <a:dgm id="{5ACD926F-85DE-4F3D-9D0C-4B47EFADF216}"/>
                                            </p:graphicEl>
                                          </p:spTgt>
                                        </p:tgtEl>
                                        <p:attrNameLst>
                                          <p:attrName>style.color</p:attrName>
                                        </p:attrNameLst>
                                      </p:cBhvr>
                                      <p:to>
                                        <a:schemeClr val="accent2"/>
                                      </p:to>
                                    </p:animClr>
                                    <p:animClr clrSpc="rgb" dir="cw">
                                      <p:cBhvr>
                                        <p:cTn id="19" dur="500" fill="hold"/>
                                        <p:tgtEl>
                                          <p:spTgt spid="5">
                                            <p:graphicEl>
                                              <a:dgm id="{5ACD926F-85DE-4F3D-9D0C-4B47EFADF216}"/>
                                            </p:graphicEl>
                                          </p:spTgt>
                                        </p:tgtEl>
                                        <p:attrNameLst>
                                          <p:attrName>fillcolor</p:attrName>
                                        </p:attrNameLst>
                                      </p:cBhvr>
                                      <p:to>
                                        <a:schemeClr val="accent2"/>
                                      </p:to>
                                    </p:animClr>
                                    <p:set>
                                      <p:cBhvr>
                                        <p:cTn id="20" dur="500" fill="hold"/>
                                        <p:tgtEl>
                                          <p:spTgt spid="5">
                                            <p:graphicEl>
                                              <a:dgm id="{5ACD926F-85DE-4F3D-9D0C-4B47EFADF216}"/>
                                            </p:graphicEl>
                                          </p:spTgt>
                                        </p:tgtEl>
                                        <p:attrNameLst>
                                          <p:attrName>fill.type</p:attrName>
                                        </p:attrNameLst>
                                      </p:cBhvr>
                                      <p:to>
                                        <p:strVal val="solid"/>
                                      </p:to>
                                    </p:set>
                                    <p:set>
                                      <p:cBhvr>
                                        <p:cTn id="21" dur="500" fill="hold"/>
                                        <p:tgtEl>
                                          <p:spTgt spid="5">
                                            <p:graphicEl>
                                              <a:dgm id="{5ACD926F-85DE-4F3D-9D0C-4B47EFADF216}"/>
                                            </p:graphicEl>
                                          </p:spTgt>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grpId="3" nodeType="clickEffect">
                                  <p:stCondLst>
                                    <p:cond delay="0"/>
                                  </p:stCondLst>
                                  <p:childTnLst>
                                    <p:animClr clrSpc="rgb" dir="cw">
                                      <p:cBhvr override="childStyle">
                                        <p:cTn id="25" dur="500" fill="hold"/>
                                        <p:tgtEl>
                                          <p:spTgt spid="5">
                                            <p:graphicEl>
                                              <a:dgm id="{5ACD926F-85DE-4F3D-9D0C-4B47EFADF216}"/>
                                            </p:graphicEl>
                                          </p:spTgt>
                                        </p:tgtEl>
                                        <p:attrNameLst>
                                          <p:attrName>style.color</p:attrName>
                                        </p:attrNameLst>
                                      </p:cBhvr>
                                      <p:to>
                                        <a:srgbClr val="C0C0C0"/>
                                      </p:to>
                                    </p:animClr>
                                    <p:animClr clrSpc="rgb" dir="cw">
                                      <p:cBhvr>
                                        <p:cTn id="26" dur="500" fill="hold"/>
                                        <p:tgtEl>
                                          <p:spTgt spid="5">
                                            <p:graphicEl>
                                              <a:dgm id="{5ACD926F-85DE-4F3D-9D0C-4B47EFADF216}"/>
                                            </p:graphicEl>
                                          </p:spTgt>
                                        </p:tgtEl>
                                        <p:attrNameLst>
                                          <p:attrName>fillcolor</p:attrName>
                                        </p:attrNameLst>
                                      </p:cBhvr>
                                      <p:to>
                                        <a:srgbClr val="C0C0C0"/>
                                      </p:to>
                                    </p:animClr>
                                    <p:set>
                                      <p:cBhvr>
                                        <p:cTn id="27" dur="500" fill="hold"/>
                                        <p:tgtEl>
                                          <p:spTgt spid="5">
                                            <p:graphicEl>
                                              <a:dgm id="{5ACD926F-85DE-4F3D-9D0C-4B47EFADF216}"/>
                                            </p:graphicEl>
                                          </p:spTgt>
                                        </p:tgtEl>
                                        <p:attrNameLst>
                                          <p:attrName>fill.type</p:attrName>
                                        </p:attrNameLst>
                                      </p:cBhvr>
                                      <p:to>
                                        <p:strVal val="solid"/>
                                      </p:to>
                                    </p:set>
                                    <p:set>
                                      <p:cBhvr>
                                        <p:cTn id="28" dur="500" fill="hold"/>
                                        <p:tgtEl>
                                          <p:spTgt spid="5">
                                            <p:graphicEl>
                                              <a:dgm id="{5ACD926F-85DE-4F3D-9D0C-4B47EFADF216}"/>
                                            </p:graphicEl>
                                          </p:spTgt>
                                        </p:tgtEl>
                                        <p:attrNameLst>
                                          <p:attrName>fill.on</p:attrName>
                                        </p:attrNameLst>
                                      </p:cBhvr>
                                      <p:to>
                                        <p:strVal val="true"/>
                                      </p:to>
                                    </p:set>
                                  </p:childTnLst>
                                </p:cTn>
                              </p:par>
                              <p:par>
                                <p:cTn id="29" presetID="19" presetClass="emph" presetSubtype="0" fill="hold" grpId="4" nodeType="withEffect">
                                  <p:stCondLst>
                                    <p:cond delay="0"/>
                                  </p:stCondLst>
                                  <p:childTnLst>
                                    <p:animClr clrSpc="rgb" dir="cw">
                                      <p:cBhvr override="childStyle">
                                        <p:cTn id="30" dur="500" fill="hold"/>
                                        <p:tgtEl>
                                          <p:spTgt spid="5">
                                            <p:graphicEl>
                                              <a:dgm id="{3D0CB7D2-D58A-494C-A41C-DC65792AED82}"/>
                                            </p:graphicEl>
                                          </p:spTgt>
                                        </p:tgtEl>
                                        <p:attrNameLst>
                                          <p:attrName>style.color</p:attrName>
                                        </p:attrNameLst>
                                      </p:cBhvr>
                                      <p:to>
                                        <a:schemeClr val="accent2"/>
                                      </p:to>
                                    </p:animClr>
                                    <p:animClr clrSpc="rgb" dir="cw">
                                      <p:cBhvr>
                                        <p:cTn id="31" dur="500" fill="hold"/>
                                        <p:tgtEl>
                                          <p:spTgt spid="5">
                                            <p:graphicEl>
                                              <a:dgm id="{3D0CB7D2-D58A-494C-A41C-DC65792AED82}"/>
                                            </p:graphicEl>
                                          </p:spTgt>
                                        </p:tgtEl>
                                        <p:attrNameLst>
                                          <p:attrName>fillcolor</p:attrName>
                                        </p:attrNameLst>
                                      </p:cBhvr>
                                      <p:to>
                                        <a:schemeClr val="accent2"/>
                                      </p:to>
                                    </p:animClr>
                                    <p:set>
                                      <p:cBhvr>
                                        <p:cTn id="32" dur="500" fill="hold"/>
                                        <p:tgtEl>
                                          <p:spTgt spid="5">
                                            <p:graphicEl>
                                              <a:dgm id="{3D0CB7D2-D58A-494C-A41C-DC65792AED82}"/>
                                            </p:graphicEl>
                                          </p:spTgt>
                                        </p:tgtEl>
                                        <p:attrNameLst>
                                          <p:attrName>fill.type</p:attrName>
                                        </p:attrNameLst>
                                      </p:cBhvr>
                                      <p:to>
                                        <p:strVal val="solid"/>
                                      </p:to>
                                    </p:set>
                                    <p:set>
                                      <p:cBhvr>
                                        <p:cTn id="33" dur="500" fill="hold"/>
                                        <p:tgtEl>
                                          <p:spTgt spid="5">
                                            <p:graphicEl>
                                              <a:dgm id="{3D0CB7D2-D58A-494C-A41C-DC65792AED82}"/>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p:bldSub>
      </p:bldGraphic>
      <p:bldGraphic spid="5" grpId="1" uiExpand="1">
        <p:bldSub>
          <a:bldDgm/>
        </p:bldSub>
      </p:bldGraphic>
      <p:bldGraphic spid="5" grpId="2" uiExpand="1">
        <p:bldSub>
          <a:bldDgm/>
        </p:bldSub>
      </p:bldGraphic>
      <p:bldGraphic spid="5" grpId="3" uiExpand="1">
        <p:bldSub>
          <a:bldDgm/>
        </p:bldSub>
      </p:bldGraphic>
      <p:bldGraphic spid="5" grpId="4" uiExpand="1">
        <p:bldSub>
          <a:bldDgm/>
        </p:bldSub>
      </p:bldGraphic>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5900" y="-1021556"/>
            <a:ext cx="6172200" cy="11079956"/>
          </a:xfrm>
          <a:prstGeom prst="rect">
            <a:avLst/>
          </a:prstGeom>
          <a:noFill/>
        </p:spPr>
        <p:txBody>
          <a:bodyPr wrap="square" rtlCol="0">
            <a:spAutoFit/>
            <a:scene3d>
              <a:camera prst="orthographicFront">
                <a:rot lat="3000000" lon="0" rev="0"/>
              </a:camera>
              <a:lightRig rig="threePt" dir="t"/>
            </a:scene3d>
            <a:sp3d>
              <a:bevelT w="0"/>
            </a:sp3d>
          </a:bodyPr>
          <a:lstStyle/>
          <a:p>
            <a:r>
              <a:rPr lang="en-US" sz="71400" dirty="0" smtClean="0">
                <a:solidFill>
                  <a:schemeClr val="accent6"/>
                </a:solidFill>
              </a:rPr>
              <a:t>∞</a:t>
            </a:r>
            <a:endParaRPr lang="en-US" sz="3600" dirty="0">
              <a:solidFill>
                <a:schemeClr val="accent6"/>
              </a:solidFill>
            </a:endParaRPr>
          </a:p>
        </p:txBody>
      </p:sp>
      <p:sp>
        <p:nvSpPr>
          <p:cNvPr id="2" name="Title 1"/>
          <p:cNvSpPr>
            <a:spLocks noGrp="1"/>
          </p:cNvSpPr>
          <p:nvPr>
            <p:ph type="title"/>
          </p:nvPr>
        </p:nvSpPr>
        <p:spPr/>
        <p:txBody>
          <a:bodyPr/>
          <a:lstStyle/>
          <a:p>
            <a:r>
              <a:rPr lang="en-US" dirty="0" smtClean="0"/>
              <a:t>What about more persistent symptoms?</a:t>
            </a:r>
            <a:endParaRPr lang="en-US" dirty="0"/>
          </a:p>
        </p:txBody>
      </p:sp>
      <p:sp>
        <p:nvSpPr>
          <p:cNvPr id="3" name="Content Placeholder 2"/>
          <p:cNvSpPr>
            <a:spLocks noGrp="1"/>
          </p:cNvSpPr>
          <p:nvPr>
            <p:ph sz="quarter" idx="13"/>
          </p:nvPr>
        </p:nvSpPr>
        <p:spPr/>
        <p:txBody>
          <a:bodyPr/>
          <a:lstStyle/>
          <a:p>
            <a:r>
              <a:rPr lang="en-US" dirty="0" smtClean="0"/>
              <a:t>Some stresses are harder to manage with just one brief coping skill</a:t>
            </a:r>
          </a:p>
          <a:p>
            <a:r>
              <a:rPr lang="en-US" dirty="0" smtClean="0"/>
              <a:t>Difficult stresses can be persistent and on-going</a:t>
            </a:r>
          </a:p>
          <a:p>
            <a:r>
              <a:rPr lang="en-US" dirty="0" smtClean="0"/>
              <a:t>Dealing with symptoms and stressors to prevent relapse include:</a:t>
            </a:r>
          </a:p>
          <a:p>
            <a:pPr marL="457200" lvl="1" indent="0">
              <a:buNone/>
            </a:pPr>
            <a:endParaRPr lang="en-US" dirty="0" smtClean="0"/>
          </a:p>
        </p:txBody>
      </p:sp>
      <p:cxnSp>
        <p:nvCxnSpPr>
          <p:cNvPr id="5" name="Straight Arrow Connector 4"/>
          <p:cNvCxnSpPr/>
          <p:nvPr/>
        </p:nvCxnSpPr>
        <p:spPr>
          <a:xfrm>
            <a:off x="990600" y="4470975"/>
            <a:ext cx="716280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2900" y="4699575"/>
            <a:ext cx="8458200" cy="830997"/>
          </a:xfrm>
          <a:prstGeom prst="rect">
            <a:avLst/>
          </a:prstGeom>
          <a:noFill/>
        </p:spPr>
        <p:txBody>
          <a:bodyPr wrap="square" rtlCol="0">
            <a:spAutoFit/>
          </a:bodyPr>
          <a:lstStyle/>
          <a:p>
            <a:r>
              <a:rPr lang="en-US" sz="2400" dirty="0" smtClean="0"/>
              <a:t>Prevention/	           Coping Skill Development		Problem Solving</a:t>
            </a:r>
          </a:p>
          <a:p>
            <a:r>
              <a:rPr lang="en-US" sz="2400" dirty="0"/>
              <a:t>Relapse Planning</a:t>
            </a:r>
          </a:p>
        </p:txBody>
      </p:sp>
      <p:sp>
        <p:nvSpPr>
          <p:cNvPr id="9" name="TextBox 8"/>
          <p:cNvSpPr txBox="1"/>
          <p:nvPr/>
        </p:nvSpPr>
        <p:spPr>
          <a:xfrm>
            <a:off x="0" y="3810000"/>
            <a:ext cx="9144000" cy="584775"/>
          </a:xfrm>
          <a:prstGeom prst="rect">
            <a:avLst/>
          </a:prstGeom>
          <a:noFill/>
        </p:spPr>
        <p:txBody>
          <a:bodyPr wrap="square" rtlCol="0">
            <a:spAutoFit/>
          </a:bodyPr>
          <a:lstStyle/>
          <a:p>
            <a:pPr algn="ctr"/>
            <a:r>
              <a:rPr lang="en-US" sz="3200" b="1" dirty="0" smtClean="0">
                <a:solidFill>
                  <a:srgbClr val="7030A0"/>
                </a:solidFill>
              </a:rPr>
              <a:t>RECOVERY</a:t>
            </a:r>
            <a:endParaRPr lang="en-US" sz="3200" b="1" dirty="0">
              <a:solidFill>
                <a:srgbClr val="7030A0"/>
              </a:solidFill>
            </a:endParaRPr>
          </a:p>
        </p:txBody>
      </p:sp>
      <p:sp>
        <p:nvSpPr>
          <p:cNvPr id="11" name="Rounded Rectangle 10"/>
          <p:cNvSpPr/>
          <p:nvPr/>
        </p:nvSpPr>
        <p:spPr>
          <a:xfrm>
            <a:off x="4270248"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10" name="TextBox 9"/>
          <p:cNvSpPr txBox="1"/>
          <p:nvPr/>
        </p:nvSpPr>
        <p:spPr>
          <a:xfrm>
            <a:off x="342900" y="4711090"/>
            <a:ext cx="2286000" cy="830997"/>
          </a:xfrm>
          <a:prstGeom prst="rect">
            <a:avLst/>
          </a:prstGeom>
          <a:noFill/>
        </p:spPr>
        <p:txBody>
          <a:bodyPr wrap="square" rtlCol="0">
            <a:spAutoFit/>
          </a:bodyPr>
          <a:lstStyle/>
          <a:p>
            <a:r>
              <a:rPr lang="en-US" sz="2400" dirty="0" smtClean="0"/>
              <a:t>Prevention/	           </a:t>
            </a:r>
          </a:p>
          <a:p>
            <a:r>
              <a:rPr lang="en-US" sz="2400" dirty="0" smtClean="0"/>
              <a:t>Relapse </a:t>
            </a:r>
            <a:r>
              <a:rPr lang="en-US" sz="2400" dirty="0"/>
              <a:t>Planning</a:t>
            </a:r>
          </a:p>
        </p:txBody>
      </p:sp>
      <p:sp>
        <p:nvSpPr>
          <p:cNvPr id="12" name="TextBox 11"/>
          <p:cNvSpPr txBox="1"/>
          <p:nvPr/>
        </p:nvSpPr>
        <p:spPr>
          <a:xfrm>
            <a:off x="342900" y="4711090"/>
            <a:ext cx="8458200" cy="461665"/>
          </a:xfrm>
          <a:prstGeom prst="rect">
            <a:avLst/>
          </a:prstGeom>
          <a:noFill/>
        </p:spPr>
        <p:txBody>
          <a:bodyPr wrap="square" rtlCol="0">
            <a:spAutoFit/>
          </a:bodyPr>
          <a:lstStyle/>
          <a:p>
            <a:r>
              <a:rPr lang="en-US" sz="2400" dirty="0" smtClean="0"/>
              <a:t>		           Coping Skill Development</a:t>
            </a:r>
            <a:endParaRPr lang="en-US" sz="2400" dirty="0"/>
          </a:p>
        </p:txBody>
      </p:sp>
      <p:sp>
        <p:nvSpPr>
          <p:cNvPr id="13" name="TextBox 12"/>
          <p:cNvSpPr txBox="1"/>
          <p:nvPr/>
        </p:nvSpPr>
        <p:spPr>
          <a:xfrm>
            <a:off x="6749143" y="4715555"/>
            <a:ext cx="2547257" cy="461665"/>
          </a:xfrm>
          <a:prstGeom prst="rect">
            <a:avLst/>
          </a:prstGeom>
          <a:noFill/>
        </p:spPr>
        <p:txBody>
          <a:bodyPr wrap="square" rtlCol="0">
            <a:spAutoFit/>
          </a:bodyPr>
          <a:lstStyle/>
          <a:p>
            <a:r>
              <a:rPr lang="en-US" sz="2400" dirty="0" smtClean="0"/>
              <a:t>Problem Solving</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163</a:t>
            </a:fld>
            <a:endParaRPr lang="en-US"/>
          </a:p>
        </p:txBody>
      </p:sp>
    </p:spTree>
    <p:extLst>
      <p:ext uri="{BB962C8B-B14F-4D97-AF65-F5344CB8AC3E}">
        <p14:creationId xmlns:p14="http://schemas.microsoft.com/office/powerpoint/2010/main" val="307018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1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 presetClass="exit" presetSubtype="0" fill="hold" nodeType="with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64" presetClass="path" presetSubtype="0" accel="50000" decel="50000" fill="hold" grpId="0" nodeType="withEffect">
                                  <p:stCondLst>
                                    <p:cond delay="0"/>
                                  </p:stCondLst>
                                  <p:childTnLst>
                                    <p:animMotion origin="layout" path="M 0 1.85185E-6 L 0 -0.05371 " pathEditMode="relative" rAng="0" ptsTypes="AA">
                                      <p:cBhvr>
                                        <p:cTn id="17" dur="2000" fill="hold"/>
                                        <p:tgtEl>
                                          <p:spTgt spid="9"/>
                                        </p:tgtEl>
                                        <p:attrNameLst>
                                          <p:attrName>ppt_x</p:attrName>
                                          <p:attrName>ppt_y</p:attrName>
                                        </p:attrNameLst>
                                      </p:cBhvr>
                                      <p:rCtr x="0" y="-2685"/>
                                    </p:animMotion>
                                  </p:childTnLst>
                                </p:cTn>
                              </p:par>
                              <p:par>
                                <p:cTn id="18" presetID="1" presetClass="entr"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58" presetClass="path" presetSubtype="0" accel="50000" decel="50000" fill="hold" grpId="0" nodeType="withEffect">
                                  <p:stCondLst>
                                    <p:cond delay="0"/>
                                  </p:stCondLst>
                                  <p:childTnLst>
                                    <p:animMotion origin="layout" path="M -3.05556E-6 -1.11111E-6 L -0.01198 -0.02893 C -0.01649 -0.03449 -0.01771 -0.04236 -0.01614 -0.04977 C -0.01406 -0.05764 -0.01041 -0.06319 -0.00503 -0.06643 L 0.01736 -0.08217 " pathEditMode="relative" rAng="11741289" ptsTypes="FffFF">
                                      <p:cBhvr>
                                        <p:cTn id="21" dur="2000" fill="hold"/>
                                        <p:tgtEl>
                                          <p:spTgt spid="10"/>
                                        </p:tgtEl>
                                        <p:attrNameLst>
                                          <p:attrName>ppt_x</p:attrName>
                                          <p:attrName>ppt_y</p:attrName>
                                        </p:attrNameLst>
                                      </p:cBhvr>
                                      <p:rCtr x="-365" y="-4560"/>
                                    </p:animMotion>
                                  </p:childTnLst>
                                </p:cTn>
                              </p:par>
                              <p:par>
                                <p:cTn id="22" presetID="1"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42" presetClass="path" presetSubtype="0" accel="50000" decel="50000" fill="hold" grpId="0" nodeType="withEffect">
                                  <p:stCondLst>
                                    <p:cond delay="0"/>
                                  </p:stCondLst>
                                  <p:childTnLst>
                                    <p:animMotion origin="layout" path="M 0 -1.85185E-6 L 0 0.09051 " pathEditMode="relative" rAng="0" ptsTypes="AA">
                                      <p:cBhvr>
                                        <p:cTn id="25" dur="2000" fill="hold"/>
                                        <p:tgtEl>
                                          <p:spTgt spid="12"/>
                                        </p:tgtEl>
                                        <p:attrNameLst>
                                          <p:attrName>ppt_x</p:attrName>
                                          <p:attrName>ppt_y</p:attrName>
                                        </p:attrNameLst>
                                      </p:cBhvr>
                                      <p:rCtr x="0" y="4514"/>
                                    </p:animMotion>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51" presetClass="path" presetSubtype="0" accel="50000" decel="50000" fill="hold" grpId="1" nodeType="withEffect">
                                  <p:stCondLst>
                                    <p:cond delay="0"/>
                                  </p:stCondLst>
                                  <p:childTnLst>
                                    <p:animMotion origin="layout" path="M -0.00035 0.01019 L 0.00955 -0.00416 C 0.01163 -0.00717 0.01337 -0.01273 0.01423 -0.01782 C 0.01527 -0.0243 0.01527 -0.02916 0.01423 -0.03333 L 0.00955 -0.05185 " pathEditMode="relative" rAng="11531163" ptsTypes="FffFF">
                                      <p:cBhvr>
                                        <p:cTn id="29" dur="2000" fill="hold"/>
                                        <p:tgtEl>
                                          <p:spTgt spid="13"/>
                                        </p:tgtEl>
                                        <p:attrNameLst>
                                          <p:attrName>ppt_x</p:attrName>
                                          <p:attrName>ppt_y</p:attrName>
                                        </p:attrNameLst>
                                      </p:cBhvr>
                                      <p:rCtr x="990" y="-2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0" grpId="1"/>
      <p:bldP spid="12" grpId="0"/>
      <p:bldP spid="12" grpId="1"/>
      <p:bldP spid="13" grpId="0"/>
      <p:bldP spid="13" grpId="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effective problem solving</a:t>
            </a:r>
            <a:endParaRPr lang="en-US" dirty="0"/>
          </a:p>
        </p:txBody>
      </p:sp>
      <p:sp>
        <p:nvSpPr>
          <p:cNvPr id="3" name="Content Placeholder 2"/>
          <p:cNvSpPr>
            <a:spLocks noGrp="1"/>
          </p:cNvSpPr>
          <p:nvPr>
            <p:ph sz="quarter" idx="13"/>
          </p:nvPr>
        </p:nvSpPr>
        <p:spPr>
          <a:xfrm>
            <a:off x="609600" y="1524000"/>
            <a:ext cx="7924800" cy="4800600"/>
          </a:xfrm>
        </p:spPr>
        <p:txBody>
          <a:bodyPr>
            <a:normAutofit/>
          </a:bodyPr>
          <a:lstStyle/>
          <a:p>
            <a:r>
              <a:rPr lang="en-US" dirty="0" smtClean="0"/>
              <a:t>Keep clients engaged and identify coping skills that are specific to problems identified by the client</a:t>
            </a:r>
          </a:p>
          <a:p>
            <a:r>
              <a:rPr lang="en-US" dirty="0" smtClean="0"/>
              <a:t>Help clients identify problems and reframe problems as goals</a:t>
            </a:r>
          </a:p>
          <a:p>
            <a:r>
              <a:rPr lang="en-US" dirty="0" smtClean="0"/>
              <a:t>Ensure understanding of topics using handouts prior to developing plan</a:t>
            </a:r>
          </a:p>
          <a:p>
            <a:r>
              <a:rPr lang="en-US" dirty="0" smtClean="0"/>
              <a:t>Provide affirmations and encouragement throughout process</a:t>
            </a:r>
          </a:p>
          <a:p>
            <a:r>
              <a:rPr lang="en-US" dirty="0" smtClean="0"/>
              <a:t>Encourage and assist in identifying small “first steps”</a:t>
            </a:r>
          </a:p>
          <a:p>
            <a:r>
              <a:rPr lang="en-US" dirty="0" smtClean="0"/>
              <a:t>Encourage use of supports if available</a:t>
            </a:r>
          </a:p>
          <a:p>
            <a:endParaRPr lang="en-US" dirty="0" smtClean="0"/>
          </a:p>
        </p:txBody>
      </p:sp>
      <p:sp>
        <p:nvSpPr>
          <p:cNvPr id="7" name="Rounded Rectangle 6"/>
          <p:cNvSpPr/>
          <p:nvPr/>
        </p:nvSpPr>
        <p:spPr>
          <a:xfrm>
            <a:off x="4270248" y="6102096"/>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8" name="Rounded Rectangle 7"/>
          <p:cNvSpPr/>
          <p:nvPr/>
        </p:nvSpPr>
        <p:spPr>
          <a:xfrm>
            <a:off x="5035296" y="6102096"/>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9" name="Rounded Rectangle 8"/>
          <p:cNvSpPr/>
          <p:nvPr/>
        </p:nvSpPr>
        <p:spPr>
          <a:xfrm>
            <a:off x="3505200" y="61020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164</a:t>
            </a:fld>
            <a:endParaRPr lang="en-US"/>
          </a:p>
        </p:txBody>
      </p:sp>
    </p:spTree>
    <p:extLst>
      <p:ext uri="{BB962C8B-B14F-4D97-AF65-F5344CB8AC3E}">
        <p14:creationId xmlns:p14="http://schemas.microsoft.com/office/powerpoint/2010/main" val="402429969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52400" y="685800"/>
            <a:ext cx="8915400" cy="6400800"/>
          </a:xfrm>
        </p:spPr>
        <p:txBody>
          <a:bodyPr/>
          <a:lstStyle/>
          <a:p>
            <a:r>
              <a:rPr lang="en-US" dirty="0" smtClean="0"/>
              <a:t>Each group will be assigned one topic from the IMR handbook</a:t>
            </a:r>
          </a:p>
          <a:p>
            <a:r>
              <a:rPr lang="en-US" dirty="0" smtClean="0"/>
              <a:t>With your client(s), go through the session, following the IMR recommended outline for a session </a:t>
            </a:r>
          </a:p>
          <a:p>
            <a:pPr lvl="1"/>
            <a:r>
              <a:rPr lang="en-US" dirty="0" smtClean="0"/>
              <a:t>Welcome the group and identify major problems</a:t>
            </a:r>
          </a:p>
          <a:p>
            <a:pPr lvl="1"/>
            <a:r>
              <a:rPr lang="en-US" dirty="0" smtClean="0"/>
              <a:t>Review previous session</a:t>
            </a:r>
          </a:p>
          <a:p>
            <a:pPr lvl="1"/>
            <a:r>
              <a:rPr lang="en-US" dirty="0" smtClean="0"/>
              <a:t>Review homework</a:t>
            </a:r>
          </a:p>
          <a:p>
            <a:pPr lvl="1"/>
            <a:r>
              <a:rPr lang="en-US" dirty="0" smtClean="0"/>
              <a:t>Follow-up on goals</a:t>
            </a:r>
          </a:p>
          <a:p>
            <a:pPr lvl="1"/>
            <a:r>
              <a:rPr lang="en-US" dirty="0" smtClean="0"/>
              <a:t>Set agenda for current session</a:t>
            </a:r>
          </a:p>
          <a:p>
            <a:pPr lvl="1"/>
            <a:r>
              <a:rPr lang="en-US" dirty="0" smtClean="0"/>
              <a:t>Teach new material/review handouts</a:t>
            </a:r>
          </a:p>
          <a:p>
            <a:pPr lvl="1"/>
            <a:r>
              <a:rPr lang="en-US" dirty="0" smtClean="0"/>
              <a:t>Agree on homework assignment</a:t>
            </a:r>
          </a:p>
          <a:p>
            <a:pPr lvl="1"/>
            <a:r>
              <a:rPr lang="en-US" dirty="0" smtClean="0"/>
              <a:t>Summarize progress made</a:t>
            </a: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165</a:t>
            </a:fld>
            <a:endParaRPr lang="en-US"/>
          </a:p>
        </p:txBody>
      </p:sp>
    </p:spTree>
    <p:extLst>
      <p:ext uri="{BB962C8B-B14F-4D97-AF65-F5344CB8AC3E}">
        <p14:creationId xmlns:p14="http://schemas.microsoft.com/office/powerpoint/2010/main" val="4243655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a:t>
            </a:r>
            <a:endParaRPr lang="en-US" dirty="0"/>
          </a:p>
        </p:txBody>
      </p:sp>
      <p:sp>
        <p:nvSpPr>
          <p:cNvPr id="4" name="Rounded Rectangle 3"/>
          <p:cNvSpPr/>
          <p:nvPr/>
        </p:nvSpPr>
        <p:spPr>
          <a:xfrm>
            <a:off x="152400" y="2019300"/>
            <a:ext cx="2895600" cy="2895600"/>
          </a:xfrm>
          <a:prstGeom prst="roundRect">
            <a:avLst/>
          </a:prstGeom>
          <a:solidFill>
            <a:srgbClr val="FFA8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703B96"/>
                </a:solidFill>
              </a:rPr>
              <a:t>Educational Strategies</a:t>
            </a:r>
            <a:endParaRPr lang="en-US" sz="3200" dirty="0">
              <a:solidFill>
                <a:srgbClr val="703B96"/>
              </a:solidFill>
            </a:endParaRPr>
          </a:p>
        </p:txBody>
      </p:sp>
      <p:sp>
        <p:nvSpPr>
          <p:cNvPr id="5" name="Rounded Rectangle 4"/>
          <p:cNvSpPr/>
          <p:nvPr/>
        </p:nvSpPr>
        <p:spPr>
          <a:xfrm>
            <a:off x="6096000" y="2019300"/>
            <a:ext cx="2895600" cy="2895600"/>
          </a:xfrm>
          <a:prstGeom prst="roundRect">
            <a:avLst/>
          </a:prstGeom>
          <a:solidFill>
            <a:srgbClr val="81C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703B96"/>
                </a:solidFill>
              </a:rPr>
              <a:t>Cognitive-Behavioral Strategies</a:t>
            </a:r>
            <a:endParaRPr lang="en-US" sz="3200" dirty="0">
              <a:solidFill>
                <a:srgbClr val="703B96"/>
              </a:solidFill>
            </a:endParaRPr>
          </a:p>
        </p:txBody>
      </p:sp>
      <p:sp>
        <p:nvSpPr>
          <p:cNvPr id="6" name="Rounded Rectangle 5"/>
          <p:cNvSpPr/>
          <p:nvPr/>
        </p:nvSpPr>
        <p:spPr>
          <a:xfrm>
            <a:off x="3124200" y="2019300"/>
            <a:ext cx="2895600" cy="2895600"/>
          </a:xfrm>
          <a:prstGeom prst="roundRect">
            <a:avLst/>
          </a:prstGeom>
          <a:solidFill>
            <a:srgbClr val="703B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81C02B"/>
                </a:solidFill>
              </a:rPr>
              <a:t>Motivational Strategies</a:t>
            </a:r>
            <a:endParaRPr lang="en-US" sz="3200" dirty="0">
              <a:solidFill>
                <a:srgbClr val="81C02B"/>
              </a:solidFill>
            </a:endParaRPr>
          </a:p>
        </p:txBody>
      </p:sp>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166</a:t>
            </a:fld>
            <a:endParaRPr lang="en-US"/>
          </a:p>
        </p:txBody>
      </p:sp>
    </p:spTree>
    <p:extLst>
      <p:ext uri="{BB962C8B-B14F-4D97-AF65-F5344CB8AC3E}">
        <p14:creationId xmlns:p14="http://schemas.microsoft.com/office/powerpoint/2010/main" val="3656002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08888"/>
            <a:ext cx="8229600" cy="6440225"/>
          </a:xfrm>
          <a:prstGeom prst="rect">
            <a:avLst/>
          </a:prstGeom>
        </p:spPr>
        <p:txBody>
          <a:bodyPr wrap="square">
            <a:spAutoFit/>
          </a:bodyPr>
          <a:lstStyle/>
          <a:p>
            <a:pPr marL="514350" indent="-514350" algn="ctr" fontAlgn="auto">
              <a:spcBef>
                <a:spcPts val="0"/>
              </a:spcBef>
              <a:spcAft>
                <a:spcPts val="1500"/>
              </a:spcAft>
              <a:buFont typeface="+mj-lt"/>
              <a:buAutoNum type="arabicPeriod"/>
              <a:defRPr/>
            </a:pPr>
            <a:r>
              <a:rPr lang="en-US" sz="3000" dirty="0"/>
              <a:t>Recovery strategies</a:t>
            </a:r>
          </a:p>
          <a:p>
            <a:pPr marL="514350" indent="-514350" algn="ctr" fontAlgn="auto">
              <a:spcBef>
                <a:spcPts val="0"/>
              </a:spcBef>
              <a:spcAft>
                <a:spcPts val="1500"/>
              </a:spcAft>
              <a:buFont typeface="+mj-lt"/>
              <a:buAutoNum type="arabicPeriod"/>
              <a:defRPr/>
            </a:pPr>
            <a:r>
              <a:rPr lang="en-US" sz="3000" dirty="0">
                <a:solidFill>
                  <a:srgbClr val="FFFFFF"/>
                </a:solidFill>
              </a:rPr>
              <a:t>Practical facts about mental illness</a:t>
            </a:r>
          </a:p>
          <a:p>
            <a:pPr marL="514350" indent="-514350" algn="ctr" fontAlgn="auto">
              <a:spcBef>
                <a:spcPts val="0"/>
              </a:spcBef>
              <a:spcAft>
                <a:spcPts val="1500"/>
              </a:spcAft>
              <a:buFont typeface="+mj-lt"/>
              <a:buAutoNum type="arabicPeriod"/>
              <a:defRPr/>
            </a:pPr>
            <a:r>
              <a:rPr lang="en-US" sz="3000" dirty="0"/>
              <a:t>Stress-Vulnerability Model and treatment strategies</a:t>
            </a:r>
          </a:p>
          <a:p>
            <a:pPr marL="514350" indent="-514350" algn="ctr" fontAlgn="auto">
              <a:spcBef>
                <a:spcPts val="0"/>
              </a:spcBef>
              <a:spcAft>
                <a:spcPts val="1500"/>
              </a:spcAft>
              <a:buFont typeface="+mj-lt"/>
              <a:buAutoNum type="arabicPeriod"/>
              <a:defRPr/>
            </a:pPr>
            <a:r>
              <a:rPr lang="en-US" sz="3000" dirty="0">
                <a:solidFill>
                  <a:srgbClr val="FFFFFF"/>
                </a:solidFill>
              </a:rPr>
              <a:t>Building social support</a:t>
            </a:r>
          </a:p>
          <a:p>
            <a:pPr marL="514350" indent="-514350" algn="ctr" fontAlgn="auto">
              <a:spcBef>
                <a:spcPts val="0"/>
              </a:spcBef>
              <a:spcAft>
                <a:spcPts val="1500"/>
              </a:spcAft>
              <a:buFont typeface="+mj-lt"/>
              <a:buAutoNum type="arabicPeriod"/>
              <a:defRPr/>
            </a:pPr>
            <a:r>
              <a:rPr lang="en-US" sz="3000" dirty="0"/>
              <a:t>Using medication effectively</a:t>
            </a:r>
          </a:p>
          <a:p>
            <a:pPr marL="514350" indent="-514350" algn="ctr" fontAlgn="auto">
              <a:spcBef>
                <a:spcPts val="0"/>
              </a:spcBef>
              <a:spcAft>
                <a:spcPts val="1500"/>
              </a:spcAft>
              <a:buFont typeface="+mj-lt"/>
              <a:buAutoNum type="arabicPeriod"/>
              <a:defRPr/>
            </a:pPr>
            <a:r>
              <a:rPr lang="en-US" sz="3000" dirty="0">
                <a:solidFill>
                  <a:srgbClr val="FFFFFF"/>
                </a:solidFill>
              </a:rPr>
              <a:t>Drug and alcohol use</a:t>
            </a:r>
          </a:p>
          <a:p>
            <a:pPr marL="514350" indent="-514350" algn="ctr" fontAlgn="auto">
              <a:spcBef>
                <a:spcPts val="0"/>
              </a:spcBef>
              <a:spcAft>
                <a:spcPts val="1500"/>
              </a:spcAft>
              <a:buFont typeface="+mj-lt"/>
              <a:buAutoNum type="arabicPeriod"/>
              <a:defRPr/>
            </a:pPr>
            <a:r>
              <a:rPr lang="en-US" sz="3000" dirty="0"/>
              <a:t>Reducing relapses</a:t>
            </a:r>
          </a:p>
          <a:p>
            <a:pPr marL="514350" indent="-514350" algn="ctr" fontAlgn="auto">
              <a:spcBef>
                <a:spcPts val="0"/>
              </a:spcBef>
              <a:spcAft>
                <a:spcPts val="1500"/>
              </a:spcAft>
              <a:buFont typeface="+mj-lt"/>
              <a:buAutoNum type="arabicPeriod"/>
              <a:defRPr/>
            </a:pPr>
            <a:r>
              <a:rPr lang="en-US" sz="3000" dirty="0">
                <a:solidFill>
                  <a:srgbClr val="FFFFFF"/>
                </a:solidFill>
              </a:rPr>
              <a:t>Coping with stress</a:t>
            </a:r>
          </a:p>
          <a:p>
            <a:pPr marL="514350" indent="-514350" algn="ctr" fontAlgn="auto">
              <a:spcBef>
                <a:spcPts val="0"/>
              </a:spcBef>
              <a:spcAft>
                <a:spcPts val="1500"/>
              </a:spcAft>
              <a:buFont typeface="+mj-lt"/>
              <a:buAutoNum type="arabicPeriod"/>
              <a:defRPr/>
            </a:pPr>
            <a:r>
              <a:rPr lang="en-US" sz="3000" dirty="0"/>
              <a:t>Coping with problems and persistent symptoms</a:t>
            </a:r>
          </a:p>
          <a:p>
            <a:pPr marL="514350" indent="-514350" algn="ctr" fontAlgn="auto">
              <a:spcBef>
                <a:spcPts val="0"/>
              </a:spcBef>
              <a:spcAft>
                <a:spcPts val="1500"/>
              </a:spcAft>
              <a:buFont typeface="+mj-lt"/>
              <a:buAutoNum type="arabicPeriod"/>
              <a:defRPr/>
            </a:pPr>
            <a:r>
              <a:rPr lang="en-US" sz="3000" dirty="0">
                <a:solidFill>
                  <a:srgbClr val="FFFFFF"/>
                </a:solidFill>
              </a:rPr>
              <a:t>Getting your needs met by the mental health system</a:t>
            </a:r>
          </a:p>
        </p:txBody>
      </p:sp>
      <p:sp>
        <p:nvSpPr>
          <p:cNvPr id="6" name="Rectangle 5"/>
          <p:cNvSpPr/>
          <p:nvPr/>
        </p:nvSpPr>
        <p:spPr>
          <a:xfrm>
            <a:off x="-876300" y="843677"/>
            <a:ext cx="10896600" cy="5170646"/>
          </a:xfrm>
          <a:prstGeom prst="rect">
            <a:avLst/>
          </a:prstGeom>
        </p:spPr>
        <p:txBody>
          <a:bodyPr wrap="square">
            <a:spAutoFit/>
          </a:bodyPr>
          <a:lstStyle/>
          <a:p>
            <a:pPr algn="ctr" fontAlgn="auto">
              <a:spcBef>
                <a:spcPts val="0"/>
              </a:spcBef>
              <a:spcAft>
                <a:spcPts val="0"/>
              </a:spcAft>
              <a:defRPr/>
            </a:pPr>
            <a:r>
              <a:rPr lang="en-US" sz="3000" dirty="0" smtClean="0">
                <a:solidFill>
                  <a:srgbClr val="FFFFFF"/>
                </a:solidFill>
              </a:rPr>
              <a:t>Module 1:</a:t>
            </a:r>
          </a:p>
          <a:p>
            <a:pPr algn="ctr" fontAlgn="auto">
              <a:spcBef>
                <a:spcPts val="0"/>
              </a:spcBef>
              <a:spcAft>
                <a:spcPts val="0"/>
              </a:spcAft>
              <a:defRPr/>
            </a:pPr>
            <a:r>
              <a:rPr lang="en-US" sz="3000" dirty="0" smtClean="0">
                <a:solidFill>
                  <a:srgbClr val="FFFFFF"/>
                </a:solidFill>
              </a:rPr>
              <a:t>Basic Elements and Core Values</a:t>
            </a:r>
          </a:p>
          <a:p>
            <a:pPr algn="ctr" fontAlgn="auto">
              <a:spcBef>
                <a:spcPts val="0"/>
              </a:spcBef>
              <a:spcAft>
                <a:spcPts val="0"/>
              </a:spcAft>
              <a:defRPr/>
            </a:pPr>
            <a:endParaRPr lang="en-US" sz="3000" dirty="0">
              <a:solidFill>
                <a:srgbClr val="FFFFFF"/>
              </a:solidFill>
            </a:endParaRPr>
          </a:p>
          <a:p>
            <a:pPr algn="ctr" fontAlgn="auto">
              <a:spcBef>
                <a:spcPts val="0"/>
              </a:spcBef>
              <a:spcAft>
                <a:spcPts val="0"/>
              </a:spcAft>
              <a:defRPr/>
            </a:pPr>
            <a:r>
              <a:rPr lang="en-US" sz="3000" dirty="0" smtClean="0">
                <a:solidFill>
                  <a:srgbClr val="B8D989"/>
                </a:solidFill>
              </a:rPr>
              <a:t>Module 2: </a:t>
            </a:r>
          </a:p>
          <a:p>
            <a:pPr algn="ctr" fontAlgn="auto">
              <a:spcBef>
                <a:spcPts val="0"/>
              </a:spcBef>
              <a:spcAft>
                <a:spcPts val="0"/>
              </a:spcAft>
              <a:defRPr/>
            </a:pPr>
            <a:r>
              <a:rPr lang="en-US" sz="3000" dirty="0" smtClean="0">
                <a:solidFill>
                  <a:srgbClr val="B8D989"/>
                </a:solidFill>
              </a:rPr>
              <a:t>Core Processes</a:t>
            </a:r>
          </a:p>
          <a:p>
            <a:pPr algn="ctr" fontAlgn="auto">
              <a:spcBef>
                <a:spcPts val="0"/>
              </a:spcBef>
              <a:spcAft>
                <a:spcPts val="0"/>
              </a:spcAft>
              <a:defRPr/>
            </a:pPr>
            <a:endParaRPr lang="en-US" sz="3000" dirty="0">
              <a:solidFill>
                <a:srgbClr val="B8D989"/>
              </a:solidFill>
            </a:endParaRPr>
          </a:p>
          <a:p>
            <a:pPr algn="ctr" fontAlgn="auto">
              <a:spcBef>
                <a:spcPts val="0"/>
              </a:spcBef>
              <a:spcAft>
                <a:spcPts val="0"/>
              </a:spcAft>
              <a:defRPr/>
            </a:pPr>
            <a:r>
              <a:rPr lang="en-US" sz="3000" dirty="0" smtClean="0">
                <a:solidFill>
                  <a:srgbClr val="FFFFFF"/>
                </a:solidFill>
              </a:rPr>
              <a:t>Module 3: </a:t>
            </a:r>
          </a:p>
          <a:p>
            <a:pPr algn="ctr" fontAlgn="auto">
              <a:spcBef>
                <a:spcPts val="0"/>
              </a:spcBef>
              <a:spcAft>
                <a:spcPts val="0"/>
              </a:spcAft>
              <a:defRPr/>
            </a:pPr>
            <a:r>
              <a:rPr lang="en-US" sz="3000" dirty="0" smtClean="0">
                <a:solidFill>
                  <a:srgbClr val="FFFFFF"/>
                </a:solidFill>
              </a:rPr>
              <a:t>Recovery and the Stress-Vulnerability Model</a:t>
            </a:r>
          </a:p>
          <a:p>
            <a:pPr algn="ctr" fontAlgn="auto">
              <a:spcBef>
                <a:spcPts val="0"/>
              </a:spcBef>
              <a:spcAft>
                <a:spcPts val="0"/>
              </a:spcAft>
              <a:defRPr/>
            </a:pPr>
            <a:endParaRPr lang="en-US" sz="3000" dirty="0">
              <a:solidFill>
                <a:srgbClr val="FFFFFF"/>
              </a:solidFill>
            </a:endParaRPr>
          </a:p>
          <a:p>
            <a:pPr algn="ctr" fontAlgn="auto">
              <a:spcBef>
                <a:spcPts val="0"/>
              </a:spcBef>
              <a:spcAft>
                <a:spcPts val="0"/>
              </a:spcAft>
              <a:defRPr/>
            </a:pPr>
            <a:r>
              <a:rPr lang="en-US" sz="3000" dirty="0" smtClean="0">
                <a:solidFill>
                  <a:srgbClr val="B8D989"/>
                </a:solidFill>
              </a:rPr>
              <a:t>Module 4: </a:t>
            </a:r>
          </a:p>
          <a:p>
            <a:pPr algn="ctr" fontAlgn="auto">
              <a:spcBef>
                <a:spcPts val="0"/>
              </a:spcBef>
              <a:spcAft>
                <a:spcPts val="0"/>
              </a:spcAft>
              <a:defRPr/>
            </a:pPr>
            <a:r>
              <a:rPr lang="en-US" sz="3000" dirty="0" smtClean="0">
                <a:solidFill>
                  <a:srgbClr val="B8D989"/>
                </a:solidFill>
              </a:rPr>
              <a:t>Motivational, Educational, and Cognitive-Behavioral Strategies</a:t>
            </a:r>
            <a:endParaRPr lang="en-US" sz="3000" dirty="0">
              <a:solidFill>
                <a:srgbClr val="B8D989"/>
              </a:solidFill>
            </a:endParaRPr>
          </a:p>
        </p:txBody>
      </p:sp>
      <p:sp>
        <p:nvSpPr>
          <p:cNvPr id="7" name="Right Arrow 6"/>
          <p:cNvSpPr/>
          <p:nvPr/>
        </p:nvSpPr>
        <p:spPr>
          <a:xfrm>
            <a:off x="1181100" y="2819400"/>
            <a:ext cx="6781800" cy="2819400"/>
          </a:xfrm>
          <a:prstGeom prst="rightArrow">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4"/>
          <p:cNvGraphicFramePr>
            <a:graphicFrameLocks noGrp="1"/>
          </p:cNvGraphicFramePr>
          <p:nvPr>
            <p:ph sz="quarter" idx="13"/>
            <p:extLst>
              <p:ext uri="{D42A27DB-BD31-4B8C-83A1-F6EECF244321}">
                <p14:modId xmlns:p14="http://schemas.microsoft.com/office/powerpoint/2010/main" val="2614132313"/>
              </p:ext>
            </p:extLst>
          </p:nvPr>
        </p:nvGraphicFramePr>
        <p:xfrm>
          <a:off x="152400" y="1143000"/>
          <a:ext cx="8839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6200"/>
            <a:ext cx="9144000" cy="7137518"/>
          </a:xfrm>
          <a:prstGeom prst="rect">
            <a:avLst/>
          </a:prstGeom>
          <a:solidFill>
            <a:schemeClr val="bg1">
              <a:lumMod val="50000"/>
            </a:schemeClr>
          </a:solidFill>
          <a:ln>
            <a:noFill/>
          </a:ln>
          <a:effectLst/>
        </p:spPr>
      </p:pic>
    </p:spTree>
    <p:extLst>
      <p:ext uri="{BB962C8B-B14F-4D97-AF65-F5344CB8AC3E}">
        <p14:creationId xmlns:p14="http://schemas.microsoft.com/office/powerpoint/2010/main" val="177579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1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xit" presetSubtype="37" fill="hold" grpId="0" nodeType="clickEffect">
                                  <p:stCondLst>
                                    <p:cond delay="0"/>
                                  </p:stCondLst>
                                  <p:childTnLst>
                                    <p:animEffect transition="out" filter="barn(outVertical)">
                                      <p:cBhvr>
                                        <p:cTn id="10" dur="2000"/>
                                        <p:tgtEl>
                                          <p:spTgt spid="5"/>
                                        </p:tgtEl>
                                      </p:cBhvr>
                                    </p:animEffect>
                                    <p:set>
                                      <p:cBhvr>
                                        <p:cTn id="11" dur="1" fill="hold">
                                          <p:stCondLst>
                                            <p:cond delay="1999"/>
                                          </p:stCondLst>
                                        </p:cTn>
                                        <p:tgtEl>
                                          <p:spTgt spid="5"/>
                                        </p:tgtEl>
                                        <p:attrNameLst>
                                          <p:attrName>style.visibility</p:attrName>
                                        </p:attrNameLst>
                                      </p:cBhvr>
                                      <p:to>
                                        <p:strVal val="hidden"/>
                                      </p:to>
                                    </p:set>
                                  </p:childTnLst>
                                </p:cTn>
                              </p:par>
                              <p:par>
                                <p:cTn id="12" presetID="16" presetClass="entr" presetSubtype="37"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1" nodeType="clickEffect">
                                  <p:stCondLst>
                                    <p:cond delay="0"/>
                                  </p:stCondLst>
                                  <p:childTnLst>
                                    <p:animEffect transition="out" filter="wipe(left)">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par>
                                <p:cTn id="20" presetID="22" presetClass="entr" presetSubtype="8"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2000"/>
                                        <p:tgtEl>
                                          <p:spTgt spid="7"/>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animBg="1"/>
      <p:bldGraphic spid="8" grpId="0">
        <p:bldAsOne/>
      </p:bldGraphic>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924800" cy="1143000"/>
          </a:xfrm>
        </p:spPr>
        <p:txBody>
          <a:bodyPr/>
          <a:lstStyle/>
          <a:p>
            <a:r>
              <a:rPr lang="en-US" dirty="0" smtClean="0"/>
              <a:t>Implementation Barriers and Facilitators</a:t>
            </a:r>
            <a:endParaRPr lang="en-US" dirty="0"/>
          </a:p>
        </p:txBody>
      </p:sp>
      <p:sp>
        <p:nvSpPr>
          <p:cNvPr id="3" name="Content Placeholder 2"/>
          <p:cNvSpPr>
            <a:spLocks noGrp="1"/>
          </p:cNvSpPr>
          <p:nvPr>
            <p:ph sz="quarter" idx="13"/>
          </p:nvPr>
        </p:nvSpPr>
        <p:spPr>
          <a:xfrm>
            <a:off x="609600" y="1066800"/>
            <a:ext cx="7924800" cy="5289550"/>
          </a:xfrm>
        </p:spPr>
        <p:txBody>
          <a:bodyPr>
            <a:normAutofit/>
          </a:bodyPr>
          <a:lstStyle/>
          <a:p>
            <a:r>
              <a:rPr lang="en-US" dirty="0" smtClean="0"/>
              <a:t>Research on how best to effectively implement is limited</a:t>
            </a:r>
          </a:p>
          <a:p>
            <a:r>
              <a:rPr lang="en-US" dirty="0" smtClean="0"/>
              <a:t>One study at 12 community mental health clinics found broad themes emerging related to effective implementation</a:t>
            </a:r>
          </a:p>
          <a:p>
            <a:r>
              <a:rPr lang="en-US" dirty="0" smtClean="0"/>
              <a:t>Implementation is facilitated by strong leadership</a:t>
            </a:r>
          </a:p>
          <a:p>
            <a:r>
              <a:rPr lang="en-US" dirty="0" smtClean="0"/>
              <a:t>Organizational culture that embraces innovation </a:t>
            </a:r>
          </a:p>
          <a:p>
            <a:r>
              <a:rPr lang="en-US" dirty="0" smtClean="0"/>
              <a:t>Effective training must be offered</a:t>
            </a:r>
          </a:p>
          <a:p>
            <a:r>
              <a:rPr lang="en-US" dirty="0" smtClean="0"/>
              <a:t>Committed staff assists in the implementation process</a:t>
            </a:r>
          </a:p>
          <a:p>
            <a:r>
              <a:rPr lang="en-US" dirty="0" smtClean="0"/>
              <a:t>Organizations where one or more of these factors are lacking may need to consider alternative strategies for implementation and sustainability </a:t>
            </a:r>
            <a:endParaRPr lang="en-US" dirty="0"/>
          </a:p>
        </p:txBody>
      </p:sp>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168</a:t>
            </a:fld>
            <a:endParaRPr lang="en-US"/>
          </a:p>
        </p:txBody>
      </p:sp>
      <p:sp>
        <p:nvSpPr>
          <p:cNvPr id="5" name="TextBox 4"/>
          <p:cNvSpPr txBox="1"/>
          <p:nvPr/>
        </p:nvSpPr>
        <p:spPr>
          <a:xfrm>
            <a:off x="0" y="6477469"/>
            <a:ext cx="3429000" cy="369332"/>
          </a:xfrm>
          <a:prstGeom prst="rect">
            <a:avLst/>
          </a:prstGeom>
          <a:noFill/>
        </p:spPr>
        <p:txBody>
          <a:bodyPr wrap="square" rtlCol="0">
            <a:spAutoFit/>
          </a:bodyPr>
          <a:lstStyle/>
          <a:p>
            <a:r>
              <a:rPr lang="en-US" dirty="0" smtClean="0"/>
              <a:t>SOURCE: Whitley et al, 2009</a:t>
            </a:r>
            <a:endParaRPr lang="en-US" dirty="0"/>
          </a:p>
        </p:txBody>
      </p:sp>
    </p:spTree>
    <p:extLst>
      <p:ext uri="{BB962C8B-B14F-4D97-AF65-F5344CB8AC3E}">
        <p14:creationId xmlns:p14="http://schemas.microsoft.com/office/powerpoint/2010/main" val="19165038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Additional Lessons Learned </a:t>
            </a:r>
            <a:br>
              <a:rPr lang="en-US" dirty="0" smtClean="0">
                <a:solidFill>
                  <a:schemeClr val="tx2"/>
                </a:solidFill>
              </a:rPr>
            </a:br>
            <a:r>
              <a:rPr lang="en-US" dirty="0" smtClean="0">
                <a:solidFill>
                  <a:schemeClr val="tx2"/>
                </a:solidFill>
              </a:rPr>
              <a:t>(Up to this point)</a:t>
            </a:r>
            <a:endParaRPr lang="en-US" dirty="0">
              <a:solidFill>
                <a:schemeClr val="tx2"/>
              </a:solidFill>
            </a:endParaRPr>
          </a:p>
        </p:txBody>
      </p:sp>
      <p:sp>
        <p:nvSpPr>
          <p:cNvPr id="14" name="Text Placeholder 13"/>
          <p:cNvSpPr>
            <a:spLocks noGrp="1"/>
          </p:cNvSpPr>
          <p:nvPr>
            <p:ph sz="quarter" idx="13"/>
          </p:nvPr>
        </p:nvSpPr>
        <p:spPr>
          <a:xfrm>
            <a:off x="609600" y="1600200"/>
            <a:ext cx="7924800" cy="4648200"/>
          </a:xfrm>
        </p:spPr>
        <p:txBody>
          <a:bodyPr>
            <a:normAutofit fontScale="92500" lnSpcReduction="20000"/>
          </a:bodyPr>
          <a:lstStyle/>
          <a:p>
            <a:pPr marL="457200" indent="-457200">
              <a:spcBef>
                <a:spcPts val="1000"/>
              </a:spcBef>
              <a:buClr>
                <a:srgbClr val="FFFFFF"/>
              </a:buClr>
              <a:buFont typeface="Arial" pitchFamily="34" charset="0"/>
              <a:buChar char="•"/>
            </a:pPr>
            <a:r>
              <a:rPr lang="en-US" sz="2800" dirty="0" smtClean="0"/>
              <a:t>Continuing to practice is essential</a:t>
            </a:r>
          </a:p>
          <a:p>
            <a:pPr marL="457200" indent="-457200">
              <a:spcBef>
                <a:spcPts val="1000"/>
              </a:spcBef>
              <a:buClr>
                <a:srgbClr val="FFFFFF"/>
              </a:buClr>
              <a:buFont typeface="Arial" pitchFamily="34" charset="0"/>
              <a:buChar char="•"/>
            </a:pPr>
            <a:r>
              <a:rPr lang="en-US" sz="2800" dirty="0" smtClean="0"/>
              <a:t>Messaging/buy-in are key and don’t just happen at one time</a:t>
            </a:r>
          </a:p>
          <a:p>
            <a:pPr marL="457200" indent="-457200">
              <a:spcBef>
                <a:spcPts val="1000"/>
              </a:spcBef>
              <a:buClr>
                <a:srgbClr val="FFFFFF"/>
              </a:buClr>
              <a:buFont typeface="Arial" pitchFamily="34" charset="0"/>
              <a:buChar char="•"/>
            </a:pPr>
            <a:r>
              <a:rPr lang="en-US" sz="2800" dirty="0" smtClean="0"/>
              <a:t>Developing proficiency with the manual takes time</a:t>
            </a:r>
          </a:p>
          <a:p>
            <a:pPr marL="457200" indent="-457200">
              <a:spcBef>
                <a:spcPts val="1000"/>
              </a:spcBef>
              <a:buClr>
                <a:srgbClr val="FFFFFF"/>
              </a:buClr>
              <a:buFont typeface="Arial" pitchFamily="34" charset="0"/>
              <a:buChar char="•"/>
            </a:pPr>
            <a:r>
              <a:rPr lang="en-US" sz="2800" dirty="0" smtClean="0"/>
              <a:t>Deeper clinical conceptualization, less difficulty managing administrative challenges develops around 6 months</a:t>
            </a:r>
          </a:p>
          <a:p>
            <a:pPr marL="457200" indent="-457200">
              <a:spcBef>
                <a:spcPts val="1000"/>
              </a:spcBef>
              <a:buClr>
                <a:srgbClr val="FFFFFF"/>
              </a:buClr>
              <a:buFont typeface="Arial" pitchFamily="34" charset="0"/>
              <a:buChar char="•"/>
            </a:pPr>
            <a:r>
              <a:rPr lang="en-US" sz="2800" dirty="0" smtClean="0"/>
              <a:t>Modification of activities can be difficult</a:t>
            </a:r>
          </a:p>
          <a:p>
            <a:pPr marL="457200" indent="-457200">
              <a:spcBef>
                <a:spcPts val="1000"/>
              </a:spcBef>
              <a:buClr>
                <a:srgbClr val="FFFFFF"/>
              </a:buClr>
              <a:buFont typeface="Arial" pitchFamily="34" charset="0"/>
              <a:buChar char="•"/>
            </a:pPr>
            <a:r>
              <a:rPr lang="en-US" sz="2800" dirty="0" smtClean="0"/>
              <a:t>Process vs skill development</a:t>
            </a:r>
          </a:p>
          <a:p>
            <a:pPr marL="457200" indent="-457200">
              <a:spcBef>
                <a:spcPts val="1000"/>
              </a:spcBef>
              <a:buClr>
                <a:srgbClr val="FFFFFF"/>
              </a:buClr>
              <a:buFont typeface="Arial" pitchFamily="34" charset="0"/>
              <a:buChar char="•"/>
            </a:pPr>
            <a:r>
              <a:rPr lang="en-US" sz="2800" dirty="0" smtClean="0"/>
              <a:t>Attrition plays a significant role</a:t>
            </a:r>
            <a:endParaRPr lang="en-US" sz="2800" dirty="0"/>
          </a:p>
        </p:txBody>
      </p:sp>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169</a:t>
            </a:fld>
            <a:endParaRPr lang="en-US"/>
          </a:p>
        </p:txBody>
      </p:sp>
    </p:spTree>
    <p:extLst>
      <p:ext uri="{BB962C8B-B14F-4D97-AF65-F5344CB8AC3E}">
        <p14:creationId xmlns:p14="http://schemas.microsoft.com/office/powerpoint/2010/main" val="330441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Why use </a:t>
            </a:r>
            <a:r>
              <a:rPr lang="en-US" dirty="0" err="1" smtClean="0"/>
              <a:t>iMR</a:t>
            </a:r>
            <a:r>
              <a:rPr lang="en-US" dirty="0" smtClean="0"/>
              <a:t>?</a:t>
            </a:r>
            <a:endParaRPr lang="en-US" dirty="0"/>
          </a:p>
        </p:txBody>
      </p:sp>
      <p:sp>
        <p:nvSpPr>
          <p:cNvPr id="3" name="Content Placeholder 2"/>
          <p:cNvSpPr>
            <a:spLocks noGrp="1"/>
          </p:cNvSpPr>
          <p:nvPr>
            <p:ph sz="quarter" idx="13"/>
          </p:nvPr>
        </p:nvSpPr>
        <p:spPr/>
        <p:txBody>
          <a:bodyPr>
            <a:normAutofit lnSpcReduction="10000"/>
          </a:bodyPr>
          <a:lstStyle/>
          <a:p>
            <a:pPr fontAlgn="auto">
              <a:buFont typeface="Arial" pitchFamily="34" charset="0"/>
              <a:buChar char="•"/>
              <a:defRPr/>
            </a:pPr>
            <a:r>
              <a:rPr lang="en-US" dirty="0" smtClean="0"/>
              <a:t>IMR is effective</a:t>
            </a:r>
          </a:p>
          <a:p>
            <a:pPr lvl="1" fontAlgn="auto">
              <a:buFont typeface="Arial" pitchFamily="34" charset="0"/>
              <a:buChar char="•"/>
              <a:defRPr/>
            </a:pPr>
            <a:r>
              <a:rPr lang="en-US" dirty="0" smtClean="0"/>
              <a:t>Learn more about mental illness</a:t>
            </a:r>
          </a:p>
          <a:p>
            <a:pPr lvl="2" fontAlgn="auto">
              <a:buFont typeface="Arial" pitchFamily="34" charset="0"/>
              <a:buChar char="•"/>
              <a:defRPr/>
            </a:pPr>
            <a:r>
              <a:rPr lang="en-US" dirty="0" smtClean="0">
                <a:solidFill>
                  <a:srgbClr val="FFFFFF"/>
                </a:solidFill>
              </a:rPr>
              <a:t>“</a:t>
            </a:r>
            <a:r>
              <a:rPr lang="en-US" i="1" dirty="0" smtClean="0">
                <a:solidFill>
                  <a:srgbClr val="FFFFFF"/>
                </a:solidFill>
              </a:rPr>
              <a:t>if we confront our illnesses with courage and struggle with our symptoms persistently – we will successfully manage our lives and bestow our talents on society.” (</a:t>
            </a:r>
            <a:r>
              <a:rPr lang="en-US" i="1" dirty="0" err="1" smtClean="0">
                <a:solidFill>
                  <a:srgbClr val="FFFFFF"/>
                </a:solidFill>
              </a:rPr>
              <a:t>Leete</a:t>
            </a:r>
            <a:r>
              <a:rPr lang="en-US" i="1" dirty="0" smtClean="0">
                <a:solidFill>
                  <a:srgbClr val="FFFFFF"/>
                </a:solidFill>
              </a:rPr>
              <a:t>, 1989)</a:t>
            </a:r>
          </a:p>
          <a:p>
            <a:pPr lvl="1" fontAlgn="auto">
              <a:buFont typeface="Arial" pitchFamily="34" charset="0"/>
              <a:buChar char="•"/>
              <a:defRPr/>
            </a:pPr>
            <a:r>
              <a:rPr lang="en-US" dirty="0" smtClean="0"/>
              <a:t>Reduce relapses and rehospitalizations </a:t>
            </a:r>
          </a:p>
          <a:p>
            <a:pPr lvl="1" fontAlgn="auto">
              <a:buFont typeface="Arial" pitchFamily="34" charset="0"/>
              <a:buChar char="•"/>
              <a:defRPr/>
            </a:pPr>
            <a:r>
              <a:rPr lang="en-US" dirty="0" smtClean="0"/>
              <a:t>Reduce distress from symptoms</a:t>
            </a:r>
          </a:p>
          <a:p>
            <a:pPr lvl="1" fontAlgn="auto">
              <a:buFont typeface="Arial" pitchFamily="34" charset="0"/>
              <a:buChar char="•"/>
              <a:defRPr/>
            </a:pPr>
            <a:r>
              <a:rPr lang="en-US" dirty="0" smtClean="0"/>
              <a:t>Use medications more consistently</a:t>
            </a:r>
          </a:p>
          <a:p>
            <a:pPr fontAlgn="auto">
              <a:buFont typeface="Arial" pitchFamily="34" charset="0"/>
              <a:buChar char="•"/>
              <a:defRPr/>
            </a:pP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17</a:t>
            </a:fld>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219200"/>
          </a:xfrm>
        </p:spPr>
        <p:txBody>
          <a:bodyPr/>
          <a:lstStyle/>
          <a:p>
            <a:pPr algn="ctr"/>
            <a:r>
              <a:rPr lang="en-US" sz="5400" dirty="0"/>
              <a:t>Thank You!!</a:t>
            </a:r>
          </a:p>
        </p:txBody>
      </p:sp>
      <p:sp>
        <p:nvSpPr>
          <p:cNvPr id="3" name="Content Placeholder 2"/>
          <p:cNvSpPr>
            <a:spLocks noGrp="1"/>
          </p:cNvSpPr>
          <p:nvPr>
            <p:ph idx="4294967295"/>
          </p:nvPr>
        </p:nvSpPr>
        <p:spPr>
          <a:xfrm>
            <a:off x="1117600" y="2133600"/>
            <a:ext cx="6908800" cy="3657600"/>
          </a:xfrm>
          <a:prstGeom prst="rect">
            <a:avLst/>
          </a:prstGeom>
        </p:spPr>
        <p:txBody>
          <a:bodyPr/>
          <a:lstStyle/>
          <a:p>
            <a:pPr marL="0" indent="0" algn="ctr">
              <a:buNone/>
            </a:pPr>
            <a:r>
              <a:rPr lang="en-US" sz="4800" b="1" dirty="0" smtClean="0">
                <a:solidFill>
                  <a:srgbClr val="FFFFFF"/>
                </a:solidFill>
              </a:rPr>
              <a:t>Andrew Kurtz, MFT</a:t>
            </a:r>
          </a:p>
          <a:p>
            <a:pPr marL="0" indent="0" algn="ctr">
              <a:buNone/>
            </a:pPr>
            <a:r>
              <a:rPr lang="en-US" sz="2800" dirty="0"/>
              <a:t>ASKurtz@mednet.ucla.edu </a:t>
            </a:r>
            <a:endParaRPr lang="en-US" sz="2800" dirty="0" smtClean="0"/>
          </a:p>
          <a:p>
            <a:pPr marL="0" indent="0" algn="ctr" eaLnBrk="1" hangingPunct="1">
              <a:buNone/>
              <a:defRPr/>
            </a:pPr>
            <a:endParaRPr lang="en-US" sz="2800" b="1" dirty="0">
              <a:solidFill>
                <a:srgbClr val="FFFF00"/>
              </a:solidFill>
            </a:endParaRPr>
          </a:p>
          <a:p>
            <a:pPr marL="0" indent="0" algn="ctr" eaLnBrk="1" hangingPunct="1">
              <a:buNone/>
              <a:defRPr/>
            </a:pPr>
            <a:endParaRPr lang="en-US" sz="1800" b="1" dirty="0" smtClean="0">
              <a:solidFill>
                <a:srgbClr val="FFFF00"/>
              </a:solidFill>
            </a:endParaRPr>
          </a:p>
          <a:p>
            <a:pPr marL="0" indent="0" algn="ctr" eaLnBrk="1" hangingPunct="1">
              <a:buNone/>
              <a:defRPr/>
            </a:pPr>
            <a:r>
              <a:rPr lang="en-US" sz="2800" b="1" dirty="0" smtClean="0">
                <a:solidFill>
                  <a:srgbClr val="B8D989"/>
                </a:solidFill>
              </a:rPr>
              <a:t>www.psattc.org</a:t>
            </a:r>
          </a:p>
          <a:p>
            <a:pPr marL="0" indent="0" algn="ctr" eaLnBrk="1" hangingPunct="1">
              <a:buNone/>
              <a:defRPr/>
            </a:pPr>
            <a:r>
              <a:rPr lang="en-US" sz="2800" b="1" dirty="0" smtClean="0">
                <a:solidFill>
                  <a:srgbClr val="B8D989"/>
                </a:solidFill>
              </a:rPr>
              <a:t>www.motivationalinterviewing.org</a:t>
            </a:r>
            <a:endParaRPr lang="en-US" sz="2800" b="1" dirty="0">
              <a:solidFill>
                <a:srgbClr val="B8D989"/>
              </a:solidFill>
            </a:endParaRPr>
          </a:p>
        </p:txBody>
      </p:sp>
      <p:sp>
        <p:nvSpPr>
          <p:cNvPr id="4" name="WordArt 26"/>
          <p:cNvSpPr>
            <a:spLocks noChangeAspect="1" noChangeArrowheads="1" noChangeShapeType="1" noTextEdit="1"/>
          </p:cNvSpPr>
          <p:nvPr/>
        </p:nvSpPr>
        <p:spPr bwMode="auto">
          <a:xfrm>
            <a:off x="7924800" y="6080125"/>
            <a:ext cx="1014413" cy="320675"/>
          </a:xfrm>
          <a:prstGeom prst="rect">
            <a:avLst/>
          </a:prstGeom>
        </p:spPr>
        <p:txBody>
          <a:bodyPr wrap="none" fromWordArt="1">
            <a:prstTxWarp prst="textPlain">
              <a:avLst>
                <a:gd name="adj" fmla="val 50000"/>
              </a:avLst>
            </a:prstTxWarp>
          </a:bodyPr>
          <a:lstStyle/>
          <a:p>
            <a:r>
              <a:rPr lang="en-US" sz="3600" i="1" kern="10">
                <a:ln w="9525">
                  <a:solidFill>
                    <a:srgbClr val="C5C5FF"/>
                  </a:solidFill>
                  <a:round/>
                  <a:headEnd/>
                  <a:tailEnd/>
                </a:ln>
                <a:latin typeface="Trebuchet MS"/>
              </a:rPr>
              <a:t>UCLA</a:t>
            </a:r>
          </a:p>
        </p:txBody>
      </p:sp>
      <p:pic>
        <p:nvPicPr>
          <p:cNvPr id="5" name="Picture 27"/>
          <p:cNvPicPr>
            <a:picLocks noChangeAspect="1" noChangeArrowheads="1"/>
          </p:cNvPicPr>
          <p:nvPr/>
        </p:nvPicPr>
        <p:blipFill>
          <a:blip r:embed="rId3">
            <a:extLst>
              <a:ext uri="{28A0092B-C50C-407E-A947-70E740481C1C}">
                <a14:useLocalDpi xmlns:a14="http://schemas.microsoft.com/office/drawing/2010/main" val="0"/>
              </a:ext>
            </a:extLst>
          </a:blip>
          <a:srcRect b="20320"/>
          <a:stretch>
            <a:fillRect/>
          </a:stretch>
        </p:blipFill>
        <p:spPr bwMode="auto">
          <a:xfrm>
            <a:off x="304800" y="5965825"/>
            <a:ext cx="14176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170</a:t>
            </a:fld>
            <a:endParaRPr lang="en-US"/>
          </a:p>
        </p:txBody>
      </p:sp>
    </p:spTree>
    <p:extLst>
      <p:ext uri="{BB962C8B-B14F-4D97-AF65-F5344CB8AC3E}">
        <p14:creationId xmlns:p14="http://schemas.microsoft.com/office/powerpoint/2010/main" val="136522378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WHY USE </a:t>
            </a:r>
            <a:r>
              <a:rPr lang="en-US" dirty="0" err="1" smtClean="0"/>
              <a:t>imr</a:t>
            </a:r>
            <a:r>
              <a:rPr lang="en-US" dirty="0" smtClean="0"/>
              <a:t>?</a:t>
            </a:r>
            <a:endParaRPr lang="en-US" dirty="0"/>
          </a:p>
        </p:txBody>
      </p:sp>
      <p:sp>
        <p:nvSpPr>
          <p:cNvPr id="3" name="Content Placeholder 2"/>
          <p:cNvSpPr>
            <a:spLocks noGrp="1"/>
          </p:cNvSpPr>
          <p:nvPr>
            <p:ph sz="quarter" idx="13"/>
          </p:nvPr>
        </p:nvSpPr>
        <p:spPr>
          <a:xfrm>
            <a:off x="609600" y="1600200"/>
            <a:ext cx="7924800" cy="2514600"/>
          </a:xfrm>
        </p:spPr>
        <p:txBody>
          <a:bodyPr/>
          <a:lstStyle/>
          <a:p>
            <a:pPr fontAlgn="auto">
              <a:buFont typeface="Arial" pitchFamily="34" charset="0"/>
              <a:buChar char="•"/>
              <a:defRPr/>
            </a:pPr>
            <a:r>
              <a:rPr lang="en-US" dirty="0" smtClean="0"/>
              <a:t>Aims to empower clients through</a:t>
            </a:r>
          </a:p>
          <a:p>
            <a:pPr lvl="1" fontAlgn="auto">
              <a:buFont typeface="Arial" pitchFamily="34" charset="0"/>
              <a:buChar char="•"/>
              <a:defRPr/>
            </a:pPr>
            <a:r>
              <a:rPr lang="en-US" dirty="0" smtClean="0"/>
              <a:t>Managing their illness</a:t>
            </a:r>
          </a:p>
          <a:p>
            <a:pPr lvl="1" fontAlgn="auto">
              <a:buFont typeface="Arial" pitchFamily="34" charset="0"/>
              <a:buChar char="•"/>
              <a:defRPr/>
            </a:pPr>
            <a:r>
              <a:rPr lang="en-US" dirty="0" smtClean="0"/>
              <a:t>Finding their own goals for recovery</a:t>
            </a:r>
          </a:p>
          <a:p>
            <a:pPr lvl="1" fontAlgn="auto">
              <a:buFont typeface="Arial" pitchFamily="34" charset="0"/>
              <a:buChar char="•"/>
              <a:defRPr/>
            </a:pPr>
            <a:r>
              <a:rPr lang="en-US" dirty="0" smtClean="0"/>
              <a:t>Making informed decisions about their treatment by acquiring necessary knowledge and skills</a:t>
            </a:r>
          </a:p>
        </p:txBody>
      </p:sp>
      <p:sp>
        <p:nvSpPr>
          <p:cNvPr id="19460" name="TextBox 3"/>
          <p:cNvSpPr txBox="1">
            <a:spLocks noChangeArrowheads="1"/>
          </p:cNvSpPr>
          <p:nvPr/>
        </p:nvSpPr>
        <p:spPr bwMode="auto">
          <a:xfrm>
            <a:off x="609600" y="4648200"/>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algn="ctr"/>
            <a:r>
              <a:rPr lang="en-US" altLang="en-US" sz="4800"/>
              <a:t>RECOVERY</a:t>
            </a:r>
            <a:endParaRPr lang="en-US"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112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Promoting recovery through IMR</a:t>
            </a:r>
            <a:endParaRPr lang="en-US" dirty="0"/>
          </a:p>
        </p:txBody>
      </p:sp>
      <p:pic>
        <p:nvPicPr>
          <p:cNvPr id="5" name="Illness Mgmt Disk1 T2-HD.mp4">
            <a:hlinkClick r:id="" action="ppaction://media"/>
          </p:cNvPr>
          <p:cNvPicPr>
            <a:picLocks noChangeAspect="1"/>
          </p:cNvPicPr>
          <p:nvPr>
            <a:videoFile r:link="rId2"/>
            <p:extLst>
              <p:ext uri="{DAA4B4D4-6D71-4841-9C94-3DE7FCFB9230}">
                <p14:media xmlns:p14="http://schemas.microsoft.com/office/powerpoint/2010/main" r:embed="rId1">
                  <p14:fade out="3500"/>
                </p14:media>
              </p:ext>
            </p:extLst>
          </p:nvPr>
        </p:nvPicPr>
        <p:blipFill>
          <a:blip r:embed="rId4"/>
          <a:stretch>
            <a:fillRect/>
          </a:stretch>
        </p:blipFill>
        <p:spPr>
          <a:xfrm>
            <a:off x="914400" y="781050"/>
            <a:ext cx="6781800" cy="5086350"/>
          </a:xfrm>
          <a:prstGeom prst="rect">
            <a:avLst/>
          </a:prstGeom>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7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19</a:t>
            </a:fld>
            <a:endParaRPr lang="en-US"/>
          </a:p>
        </p:txBody>
      </p:sp>
      <p:sp>
        <p:nvSpPr>
          <p:cNvPr id="3" name="Content Placeholder 2"/>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81705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19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75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objectives</a:t>
            </a:r>
            <a:endParaRPr lang="en-US" sz="3600" dirty="0"/>
          </a:p>
        </p:txBody>
      </p:sp>
      <p:sp>
        <p:nvSpPr>
          <p:cNvPr id="3" name="Content Placeholder 2"/>
          <p:cNvSpPr>
            <a:spLocks noGrp="1"/>
          </p:cNvSpPr>
          <p:nvPr>
            <p:ph sz="quarter" idx="13"/>
          </p:nvPr>
        </p:nvSpPr>
        <p:spPr>
          <a:xfrm>
            <a:off x="609600" y="1600200"/>
            <a:ext cx="7924800" cy="4648200"/>
          </a:xfrm>
        </p:spPr>
        <p:txBody>
          <a:bodyPr>
            <a:normAutofit/>
          </a:bodyPr>
          <a:lstStyle/>
          <a:p>
            <a:pPr lvl="0"/>
            <a:r>
              <a:rPr lang="en-US" sz="2800" dirty="0"/>
              <a:t>Describe at least two mental health/behavioral health disorders that IMR addresses. </a:t>
            </a:r>
            <a:endParaRPr lang="en-US" sz="2800" dirty="0" smtClean="0"/>
          </a:p>
          <a:p>
            <a:pPr lvl="0"/>
            <a:r>
              <a:rPr lang="en-US" sz="2800" dirty="0"/>
              <a:t>Identify three components/topics of IMR that assist in the recovery </a:t>
            </a:r>
            <a:r>
              <a:rPr lang="en-US" sz="2800" dirty="0" smtClean="0"/>
              <a:t>process</a:t>
            </a:r>
          </a:p>
          <a:p>
            <a:pPr lvl="0"/>
            <a:r>
              <a:rPr lang="en-US" sz="2800" dirty="0"/>
              <a:t>Explain how one of the three strategies for delivery of IMR can </a:t>
            </a:r>
            <a:r>
              <a:rPr lang="en-US" sz="2800" dirty="0" smtClean="0"/>
              <a:t>help tailor </a:t>
            </a:r>
            <a:r>
              <a:rPr lang="en-US" sz="2800" dirty="0"/>
              <a:t>worksheet materials to be culturally relevant for </a:t>
            </a:r>
            <a:r>
              <a:rPr lang="en-US" sz="2800" dirty="0" smtClean="0"/>
              <a:t>group members</a:t>
            </a:r>
            <a:endParaRPr lang="en-US" sz="2800" dirty="0"/>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2</a:t>
            </a:fld>
            <a:endParaRPr lang="en-US"/>
          </a:p>
        </p:txBody>
      </p:sp>
    </p:spTree>
    <p:extLst>
      <p:ext uri="{BB962C8B-B14F-4D97-AF65-F5344CB8AC3E}">
        <p14:creationId xmlns:p14="http://schemas.microsoft.com/office/powerpoint/2010/main" val="915046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What is IMR?</a:t>
            </a:r>
            <a:endParaRPr lang="en-US" dirty="0"/>
          </a:p>
        </p:txBody>
      </p:sp>
      <p:sp>
        <p:nvSpPr>
          <p:cNvPr id="3" name="Content Placeholder 2"/>
          <p:cNvSpPr>
            <a:spLocks noGrp="1"/>
          </p:cNvSpPr>
          <p:nvPr>
            <p:ph sz="quarter" idx="13"/>
          </p:nvPr>
        </p:nvSpPr>
        <p:spPr/>
        <p:txBody>
          <a:bodyPr>
            <a:normAutofit/>
          </a:bodyPr>
          <a:lstStyle/>
          <a:p>
            <a:pPr fontAlgn="auto">
              <a:buFont typeface="Arial" pitchFamily="34" charset="0"/>
              <a:buChar char="•"/>
              <a:defRPr/>
            </a:pPr>
            <a:r>
              <a:rPr lang="en-US" sz="2800" dirty="0" smtClean="0"/>
              <a:t>Ten topics cover recovery strategies, substance use, medication adherence, facts about mental illness and developing supports</a:t>
            </a:r>
          </a:p>
          <a:p>
            <a:pPr fontAlgn="auto">
              <a:buFont typeface="Arial" pitchFamily="34" charset="0"/>
              <a:buChar char="•"/>
              <a:defRPr/>
            </a:pPr>
            <a:endParaRPr lang="en-US" sz="2800" dirty="0" smtClean="0"/>
          </a:p>
          <a:p>
            <a:pPr fontAlgn="auto">
              <a:buFont typeface="Arial" pitchFamily="34" charset="0"/>
              <a:buChar char="•"/>
              <a:defRPr/>
            </a:pPr>
            <a:r>
              <a:rPr lang="en-US" sz="2800" dirty="0" smtClean="0"/>
              <a:t>Six Practice Principles serve as the foundation of delivering effective IMR services</a:t>
            </a:r>
            <a:endParaRPr lang="en-US" sz="2800"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924800" cy="1143000"/>
          </a:xfrm>
        </p:spPr>
        <p:txBody>
          <a:bodyPr/>
          <a:lstStyle/>
          <a:p>
            <a:pPr fontAlgn="auto">
              <a:spcAft>
                <a:spcPts val="0"/>
              </a:spcAft>
              <a:defRPr/>
            </a:pPr>
            <a:r>
              <a:rPr lang="en-US" dirty="0" smtClean="0"/>
              <a:t>What is IMR? The 6 practice principles</a:t>
            </a:r>
            <a:endParaRPr lang="en-US" dirty="0"/>
          </a:p>
        </p:txBody>
      </p:sp>
      <p:graphicFrame>
        <p:nvGraphicFramePr>
          <p:cNvPr id="4" name="Diagram 3"/>
          <p:cNvGraphicFramePr/>
          <p:nvPr>
            <p:extLst>
              <p:ext uri="{D42A27DB-BD31-4B8C-83A1-F6EECF244321}">
                <p14:modId xmlns:p14="http://schemas.microsoft.com/office/powerpoint/2010/main" val="691431452"/>
              </p:ext>
            </p:extLst>
          </p:nvPr>
        </p:nvGraphicFramePr>
        <p:xfrm>
          <a:off x="533400" y="1295400"/>
          <a:ext cx="7848600" cy="530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21</a:t>
            </a:fld>
            <a:endParaRPr lang="en-US"/>
          </a:p>
        </p:txBody>
      </p:sp>
    </p:spTree>
    <p:extLst>
      <p:ext uri="{BB962C8B-B14F-4D97-AF65-F5344CB8AC3E}">
        <p14:creationId xmlns:p14="http://schemas.microsoft.com/office/powerpoint/2010/main" val="192954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1: Recovery</a:t>
            </a:r>
            <a:endParaRPr lang="en-US" dirty="0"/>
          </a:p>
        </p:txBody>
      </p:sp>
      <p:sp>
        <p:nvSpPr>
          <p:cNvPr id="3" name="Content Placeholder 2"/>
          <p:cNvSpPr>
            <a:spLocks noGrp="1"/>
          </p:cNvSpPr>
          <p:nvPr>
            <p:ph sz="quarter" idx="13"/>
          </p:nvPr>
        </p:nvSpPr>
        <p:spPr/>
        <p:txBody>
          <a:bodyPr/>
          <a:lstStyle/>
          <a:p>
            <a:r>
              <a:rPr lang="en-US" dirty="0" smtClean="0"/>
              <a:t>Recovery is defined by the individual</a:t>
            </a:r>
          </a:p>
          <a:p>
            <a:pPr lvl="1"/>
            <a:r>
              <a:rPr lang="en-US" dirty="0" smtClean="0"/>
              <a:t>Helping clients is the ultimate goal of IMR</a:t>
            </a:r>
          </a:p>
          <a:p>
            <a:pPr lvl="1"/>
            <a:r>
              <a:rPr lang="en-US" dirty="0" smtClean="0"/>
              <a:t>Help them identify important personal goals</a:t>
            </a:r>
          </a:p>
          <a:p>
            <a:pPr lvl="1"/>
            <a:r>
              <a:rPr lang="en-US" dirty="0" smtClean="0"/>
              <a:t>Instill hope that they can accomplish goals</a:t>
            </a:r>
          </a:p>
          <a:p>
            <a:pPr lvl="1"/>
            <a:r>
              <a:rPr lang="en-US" dirty="0" smtClean="0"/>
              <a:t>Help them identify and put into practice strategies that will facilitate progress</a:t>
            </a:r>
          </a:p>
          <a:p>
            <a:pPr lvl="1"/>
            <a:r>
              <a:rPr lang="en-US" dirty="0" smtClean="0"/>
              <a:t>Help them develop specific recovery plans</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22</a:t>
            </a:fld>
            <a:endParaRPr lang="en-US"/>
          </a:p>
        </p:txBody>
      </p:sp>
    </p:spTree>
    <p:extLst>
      <p:ext uri="{BB962C8B-B14F-4D97-AF65-F5344CB8AC3E}">
        <p14:creationId xmlns:p14="http://schemas.microsoft.com/office/powerpoint/2010/main" val="3609563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2: Education</a:t>
            </a:r>
            <a:endParaRPr lang="en-US" dirty="0"/>
          </a:p>
        </p:txBody>
      </p:sp>
      <p:sp>
        <p:nvSpPr>
          <p:cNvPr id="3" name="Content Placeholder 2"/>
          <p:cNvSpPr>
            <a:spLocks noGrp="1"/>
          </p:cNvSpPr>
          <p:nvPr>
            <p:ph sz="quarter" idx="13"/>
          </p:nvPr>
        </p:nvSpPr>
        <p:spPr/>
        <p:txBody>
          <a:bodyPr>
            <a:normAutofit lnSpcReduction="10000"/>
          </a:bodyPr>
          <a:lstStyle/>
          <a:p>
            <a:r>
              <a:rPr lang="en-US" dirty="0" smtClean="0"/>
              <a:t>Education about mental illnesses and their treatment is the foundation of informed decision making</a:t>
            </a:r>
          </a:p>
          <a:p>
            <a:pPr lvl="1"/>
            <a:r>
              <a:rPr lang="en-US" dirty="0" smtClean="0"/>
              <a:t>People are empowered by knowledge</a:t>
            </a:r>
          </a:p>
          <a:p>
            <a:pPr lvl="1"/>
            <a:r>
              <a:rPr lang="en-US" dirty="0" smtClean="0"/>
              <a:t>Answers common questions about mental illness</a:t>
            </a:r>
          </a:p>
          <a:p>
            <a:pPr lvl="1"/>
            <a:r>
              <a:rPr lang="en-US" dirty="0" smtClean="0"/>
              <a:t>How are mental illnesses diagnosed</a:t>
            </a:r>
          </a:p>
          <a:p>
            <a:pPr lvl="1"/>
            <a:r>
              <a:rPr lang="en-US" dirty="0" smtClean="0"/>
              <a:t>What are symptoms of mental illnesses</a:t>
            </a:r>
          </a:p>
          <a:p>
            <a:pPr lvl="1"/>
            <a:r>
              <a:rPr lang="en-US" dirty="0" smtClean="0"/>
              <a:t>What are the treatments of mental illness</a:t>
            </a:r>
          </a:p>
          <a:p>
            <a:pPr lvl="1"/>
            <a:r>
              <a:rPr lang="en-US" dirty="0" smtClean="0"/>
              <a:t>How common are mental illnesses</a:t>
            </a:r>
          </a:p>
          <a:p>
            <a:pPr lvl="1"/>
            <a:r>
              <a:rPr lang="en-US" dirty="0" smtClean="0"/>
              <a:t>What does this mean for me?</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23</a:t>
            </a:fld>
            <a:endParaRPr lang="en-US"/>
          </a:p>
        </p:txBody>
      </p:sp>
    </p:spTree>
    <p:extLst>
      <p:ext uri="{BB962C8B-B14F-4D97-AF65-F5344CB8AC3E}">
        <p14:creationId xmlns:p14="http://schemas.microsoft.com/office/powerpoint/2010/main" val="369191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3: Stress-vulnerability model</a:t>
            </a:r>
            <a:endParaRPr lang="en-US" dirty="0"/>
          </a:p>
        </p:txBody>
      </p:sp>
      <p:sp>
        <p:nvSpPr>
          <p:cNvPr id="3" name="Content Placeholder 2"/>
          <p:cNvSpPr>
            <a:spLocks noGrp="1"/>
          </p:cNvSpPr>
          <p:nvPr>
            <p:ph sz="quarter" idx="13"/>
          </p:nvPr>
        </p:nvSpPr>
        <p:spPr/>
        <p:txBody>
          <a:bodyPr>
            <a:normAutofit/>
          </a:bodyPr>
          <a:lstStyle/>
          <a:p>
            <a:r>
              <a:rPr lang="en-US" dirty="0" smtClean="0"/>
              <a:t>The Stress-Vulnerability Model provides a blueprint for illness management</a:t>
            </a:r>
          </a:p>
          <a:p>
            <a:pPr lvl="1"/>
            <a:r>
              <a:rPr lang="en-US" dirty="0" smtClean="0"/>
              <a:t>IMR helps clients understands the factors that contribute to the onset and course of mental illness</a:t>
            </a:r>
          </a:p>
          <a:p>
            <a:pPr lvl="1"/>
            <a:r>
              <a:rPr lang="en-US" dirty="0" smtClean="0"/>
              <a:t>Several treatment options are available to help manage mental illness</a:t>
            </a:r>
          </a:p>
          <a:p>
            <a:pPr lvl="1"/>
            <a:r>
              <a:rPr lang="en-US" dirty="0" smtClean="0"/>
              <a:t>Stress and biological vulnerability contribute to symptoms of mental illness</a:t>
            </a:r>
          </a:p>
          <a:p>
            <a:pPr lvl="1"/>
            <a:r>
              <a:rPr lang="en-US" dirty="0" smtClean="0"/>
              <a:t>Stress and symptoms can be managed</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24</a:t>
            </a:fld>
            <a:endParaRPr lang="en-US"/>
          </a:p>
        </p:txBody>
      </p:sp>
    </p:spTree>
    <p:extLst>
      <p:ext uri="{BB962C8B-B14F-4D97-AF65-F5344CB8AC3E}">
        <p14:creationId xmlns:p14="http://schemas.microsoft.com/office/powerpoint/2010/main" val="1693646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4: Collaboration</a:t>
            </a:r>
            <a:endParaRPr lang="en-US" dirty="0"/>
          </a:p>
        </p:txBody>
      </p:sp>
      <p:sp>
        <p:nvSpPr>
          <p:cNvPr id="3" name="Content Placeholder 2"/>
          <p:cNvSpPr>
            <a:spLocks noGrp="1"/>
          </p:cNvSpPr>
          <p:nvPr>
            <p:ph sz="quarter" idx="13"/>
          </p:nvPr>
        </p:nvSpPr>
        <p:spPr>
          <a:xfrm>
            <a:off x="609600" y="1600200"/>
            <a:ext cx="7924800" cy="4648200"/>
          </a:xfrm>
        </p:spPr>
        <p:txBody>
          <a:bodyPr>
            <a:normAutofit/>
          </a:bodyPr>
          <a:lstStyle/>
          <a:p>
            <a:r>
              <a:rPr lang="en-US" dirty="0" smtClean="0"/>
              <a:t>Collaborating with professionals and significant others helps clients achieve recovery goals</a:t>
            </a:r>
          </a:p>
          <a:p>
            <a:pPr lvl="1"/>
            <a:r>
              <a:rPr lang="en-US" dirty="0" smtClean="0"/>
              <a:t>Many clients benefit from involving other supporters in helping take steps towards recovery</a:t>
            </a:r>
          </a:p>
          <a:p>
            <a:pPr lvl="1"/>
            <a:r>
              <a:rPr lang="en-US" dirty="0" smtClean="0"/>
              <a:t>Collaboration provides accurate information about mental illness to clarify misunderstandings</a:t>
            </a:r>
          </a:p>
          <a:p>
            <a:pPr lvl="1"/>
            <a:r>
              <a:rPr lang="en-US" dirty="0" smtClean="0"/>
              <a:t>Reduces criticism of clients who experience symptoms</a:t>
            </a:r>
          </a:p>
          <a:p>
            <a:pPr lvl="1"/>
            <a:r>
              <a:rPr lang="en-US" dirty="0" smtClean="0"/>
              <a:t>Reinforces information and skills learned in IMR sessions</a:t>
            </a:r>
          </a:p>
          <a:p>
            <a:pPr lvl="1"/>
            <a:r>
              <a:rPr lang="en-US" dirty="0" smtClean="0"/>
              <a:t>Is always the client’s choice</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25</a:t>
            </a:fld>
            <a:endParaRPr lang="en-US"/>
          </a:p>
        </p:txBody>
      </p:sp>
    </p:spTree>
    <p:extLst>
      <p:ext uri="{BB962C8B-B14F-4D97-AF65-F5344CB8AC3E}">
        <p14:creationId xmlns:p14="http://schemas.microsoft.com/office/powerpoint/2010/main" val="1597961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5: Relapse prevention</a:t>
            </a:r>
            <a:endParaRPr lang="en-US" dirty="0"/>
          </a:p>
        </p:txBody>
      </p:sp>
      <p:sp>
        <p:nvSpPr>
          <p:cNvPr id="3" name="Content Placeholder 2"/>
          <p:cNvSpPr>
            <a:spLocks noGrp="1"/>
          </p:cNvSpPr>
          <p:nvPr>
            <p:ph sz="quarter" idx="13"/>
          </p:nvPr>
        </p:nvSpPr>
        <p:spPr>
          <a:xfrm>
            <a:off x="609600" y="1600200"/>
            <a:ext cx="7924800" cy="4648200"/>
          </a:xfrm>
        </p:spPr>
        <p:txBody>
          <a:bodyPr>
            <a:normAutofit/>
          </a:bodyPr>
          <a:lstStyle/>
          <a:p>
            <a:r>
              <a:rPr lang="en-US" dirty="0" smtClean="0"/>
              <a:t>Relapse prevention and planning reduces relapses and </a:t>
            </a:r>
            <a:r>
              <a:rPr lang="en-US" dirty="0" err="1" smtClean="0"/>
              <a:t>rehospitalizations</a:t>
            </a:r>
            <a:endParaRPr lang="en-US" dirty="0" smtClean="0"/>
          </a:p>
          <a:p>
            <a:pPr lvl="1"/>
            <a:r>
              <a:rPr lang="en-US" dirty="0" smtClean="0"/>
              <a:t>IMR helps clients examine their previous experience with relapse in order to develop a plan</a:t>
            </a:r>
          </a:p>
          <a:p>
            <a:pPr lvl="1"/>
            <a:r>
              <a:rPr lang="en-US" dirty="0" smtClean="0"/>
              <a:t>The Relapse Prevention Plan is a collaborative effort to identify triggers, early warning signs, and steps to take to prevent relapse</a:t>
            </a:r>
          </a:p>
          <a:p>
            <a:pPr marL="457200" lvl="1" indent="0">
              <a:buNone/>
            </a:pPr>
            <a:endParaRPr lang="en-US" dirty="0" smtClean="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26</a:t>
            </a:fld>
            <a:endParaRPr lang="en-US"/>
          </a:p>
        </p:txBody>
      </p:sp>
    </p:spTree>
    <p:extLst>
      <p:ext uri="{BB962C8B-B14F-4D97-AF65-F5344CB8AC3E}">
        <p14:creationId xmlns:p14="http://schemas.microsoft.com/office/powerpoint/2010/main" val="3651605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6: Coping strategies</a:t>
            </a:r>
            <a:endParaRPr lang="en-US" dirty="0"/>
          </a:p>
        </p:txBody>
      </p:sp>
      <p:sp>
        <p:nvSpPr>
          <p:cNvPr id="3" name="Content Placeholder 2"/>
          <p:cNvSpPr>
            <a:spLocks noGrp="1"/>
          </p:cNvSpPr>
          <p:nvPr>
            <p:ph sz="quarter" idx="13"/>
          </p:nvPr>
        </p:nvSpPr>
        <p:spPr>
          <a:xfrm>
            <a:off x="609600" y="1600200"/>
            <a:ext cx="7924800" cy="4648200"/>
          </a:xfrm>
        </p:spPr>
        <p:txBody>
          <a:bodyPr>
            <a:normAutofit/>
          </a:bodyPr>
          <a:lstStyle/>
          <a:p>
            <a:r>
              <a:rPr lang="en-US" dirty="0" smtClean="0"/>
              <a:t>Clients can learn new strategies for managing their symptoms, coping with stress, and improving the quality of their lives</a:t>
            </a:r>
          </a:p>
          <a:p>
            <a:pPr lvl="1"/>
            <a:r>
              <a:rPr lang="en-US" dirty="0" smtClean="0"/>
              <a:t>IMR affirms that clients can use cognitive-behavioral, motivational, and educational strategies to manage symptoms, stress, and relapses to significantly improve their lives</a:t>
            </a:r>
          </a:p>
          <a:p>
            <a:pPr marL="457200" lvl="1" indent="0">
              <a:buNone/>
            </a:pPr>
            <a:endParaRPr lang="en-US" dirty="0" smtClean="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27</a:t>
            </a:fld>
            <a:endParaRPr lang="en-US"/>
          </a:p>
        </p:txBody>
      </p:sp>
    </p:spTree>
    <p:extLst>
      <p:ext uri="{BB962C8B-B14F-4D97-AF65-F5344CB8AC3E}">
        <p14:creationId xmlns:p14="http://schemas.microsoft.com/office/powerpoint/2010/main" val="593263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1143000"/>
          </a:xfrm>
        </p:spPr>
        <p:txBody>
          <a:bodyPr/>
          <a:lstStyle/>
          <a:p>
            <a:pPr fontAlgn="auto">
              <a:spcAft>
                <a:spcPts val="0"/>
              </a:spcAft>
              <a:defRPr/>
            </a:pPr>
            <a:r>
              <a:rPr lang="en-US" dirty="0" smtClean="0"/>
              <a:t>Four core components of </a:t>
            </a:r>
            <a:r>
              <a:rPr lang="en-US" dirty="0" err="1" smtClean="0"/>
              <a:t>imr</a:t>
            </a:r>
            <a:endParaRPr lang="en-US" dirty="0"/>
          </a:p>
        </p:txBody>
      </p:sp>
      <p:sp>
        <p:nvSpPr>
          <p:cNvPr id="3" name="Content Placeholder 2"/>
          <p:cNvSpPr>
            <a:spLocks noGrp="1"/>
          </p:cNvSpPr>
          <p:nvPr>
            <p:ph sz="quarter" idx="13"/>
          </p:nvPr>
        </p:nvSpPr>
        <p:spPr>
          <a:xfrm>
            <a:off x="381000" y="1295400"/>
            <a:ext cx="8305800" cy="5562600"/>
          </a:xfrm>
        </p:spPr>
        <p:txBody>
          <a:bodyPr>
            <a:noAutofit/>
          </a:bodyPr>
          <a:lstStyle/>
          <a:p>
            <a:pPr fontAlgn="auto">
              <a:buFont typeface="Arial" pitchFamily="34" charset="0"/>
              <a:buChar char="•"/>
              <a:defRPr/>
            </a:pPr>
            <a:r>
              <a:rPr lang="en-US" sz="2800" dirty="0" smtClean="0"/>
              <a:t>Psychoeducation</a:t>
            </a:r>
            <a:r>
              <a:rPr lang="en-US" dirty="0" smtClean="0"/>
              <a:t>: </a:t>
            </a:r>
            <a:r>
              <a:rPr lang="en-US" dirty="0" smtClean="0">
                <a:solidFill>
                  <a:srgbClr val="B8D989"/>
                </a:solidFill>
              </a:rPr>
              <a:t>provides the basic information about mental illnesses and treatment options</a:t>
            </a:r>
          </a:p>
          <a:p>
            <a:pPr fontAlgn="auto">
              <a:buFont typeface="Arial" pitchFamily="34" charset="0"/>
              <a:buChar char="•"/>
              <a:defRPr/>
            </a:pPr>
            <a:r>
              <a:rPr lang="en-US" sz="2800" dirty="0" smtClean="0"/>
              <a:t>Behavior tailoring</a:t>
            </a:r>
            <a:r>
              <a:rPr lang="en-US" dirty="0" smtClean="0"/>
              <a:t>: </a:t>
            </a:r>
            <a:r>
              <a:rPr lang="en-US" dirty="0" smtClean="0">
                <a:solidFill>
                  <a:srgbClr val="B8D989"/>
                </a:solidFill>
              </a:rPr>
              <a:t>helps clients manage daily medication regimens by providing strategies for remembering to take medications</a:t>
            </a:r>
          </a:p>
          <a:p>
            <a:pPr fontAlgn="auto">
              <a:buFont typeface="Arial" pitchFamily="34" charset="0"/>
              <a:buChar char="•"/>
              <a:defRPr/>
            </a:pPr>
            <a:r>
              <a:rPr lang="en-US" sz="2800" dirty="0" smtClean="0"/>
              <a:t>Relapse prevention</a:t>
            </a:r>
            <a:r>
              <a:rPr lang="en-US" dirty="0" smtClean="0"/>
              <a:t>: </a:t>
            </a:r>
            <a:r>
              <a:rPr lang="en-US" dirty="0" smtClean="0">
                <a:solidFill>
                  <a:srgbClr val="B8D989"/>
                </a:solidFill>
              </a:rPr>
              <a:t>identify triggers of past relapses and early warning signs of an impending relapse and develop relapse prevention plans</a:t>
            </a:r>
          </a:p>
          <a:p>
            <a:pPr fontAlgn="auto">
              <a:buFont typeface="Arial" pitchFamily="34" charset="0"/>
              <a:buChar char="•"/>
              <a:defRPr/>
            </a:pPr>
            <a:r>
              <a:rPr lang="en-US" sz="2800" dirty="0" smtClean="0"/>
              <a:t>Coping skills training</a:t>
            </a:r>
            <a:r>
              <a:rPr lang="en-US" dirty="0" smtClean="0"/>
              <a:t>: </a:t>
            </a:r>
            <a:r>
              <a:rPr lang="en-US" dirty="0" smtClean="0">
                <a:solidFill>
                  <a:srgbClr val="B8D989"/>
                </a:solidFill>
              </a:rPr>
              <a:t>identifying clients’ current coping strategies for dealing with psychiatric symptoms and either increasing their use strategies or teaching new strategies</a:t>
            </a:r>
            <a:endParaRPr lang="en-US" dirty="0">
              <a:solidFill>
                <a:srgbClr val="B8D989"/>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3467" y="2057403"/>
            <a:ext cx="7772400" cy="1470025"/>
          </a:xfrm>
        </p:spPr>
        <p:txBody>
          <a:bodyPr>
            <a:normAutofit/>
          </a:bodyPr>
          <a:lstStyle/>
          <a:p>
            <a:r>
              <a:rPr lang="en-US" dirty="0" smtClean="0"/>
              <a:t>How can I possibly be effective</a:t>
            </a:r>
            <a:br>
              <a:rPr lang="en-US" dirty="0" smtClean="0"/>
            </a:br>
            <a:r>
              <a:rPr lang="en-US" dirty="0" smtClean="0"/>
              <a:t> when there is so much going on?</a:t>
            </a:r>
            <a:endParaRPr lang="en-US" dirty="0"/>
          </a:p>
        </p:txBody>
      </p:sp>
      <p:sp>
        <p:nvSpPr>
          <p:cNvPr id="7" name="TextBox 6"/>
          <p:cNvSpPr txBox="1"/>
          <p:nvPr/>
        </p:nvSpPr>
        <p:spPr>
          <a:xfrm>
            <a:off x="3894667" y="914403"/>
            <a:ext cx="2970300" cy="584775"/>
          </a:xfrm>
          <a:prstGeom prst="rect">
            <a:avLst/>
          </a:prstGeom>
          <a:noFill/>
        </p:spPr>
        <p:txBody>
          <a:bodyPr wrap="non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Substance abuse</a:t>
            </a:r>
            <a:endParaRPr lang="en-US" sz="3200" dirty="0">
              <a:solidFill>
                <a:srgbClr val="FFFFFF"/>
              </a:solidFill>
              <a:latin typeface="Calibri" panose="020F0502020204030204" pitchFamily="34" charset="0"/>
              <a:ea typeface="Tahoma" pitchFamily="34" charset="0"/>
              <a:cs typeface="Tahoma" pitchFamily="34" charset="0"/>
            </a:endParaRPr>
          </a:p>
        </p:txBody>
      </p:sp>
      <p:sp>
        <p:nvSpPr>
          <p:cNvPr id="8" name="TextBox 7"/>
          <p:cNvSpPr txBox="1"/>
          <p:nvPr/>
        </p:nvSpPr>
        <p:spPr>
          <a:xfrm>
            <a:off x="1017814" y="3748448"/>
            <a:ext cx="1526187" cy="584775"/>
          </a:xfrm>
          <a:prstGeom prst="rect">
            <a:avLst/>
          </a:prstGeom>
          <a:noFill/>
        </p:spPr>
        <p:txBody>
          <a:bodyPr wrap="non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Trauma </a:t>
            </a:r>
            <a:endParaRPr lang="en-US" sz="3200" dirty="0">
              <a:solidFill>
                <a:srgbClr val="FFFFFF"/>
              </a:solidFill>
              <a:latin typeface="Calibri" panose="020F0502020204030204" pitchFamily="34" charset="0"/>
              <a:ea typeface="Tahoma" pitchFamily="34" charset="0"/>
              <a:cs typeface="Tahoma" pitchFamily="34" charset="0"/>
            </a:endParaRPr>
          </a:p>
        </p:txBody>
      </p:sp>
      <p:sp>
        <p:nvSpPr>
          <p:cNvPr id="9" name="TextBox 8"/>
          <p:cNvSpPr txBox="1"/>
          <p:nvPr/>
        </p:nvSpPr>
        <p:spPr>
          <a:xfrm>
            <a:off x="4230216" y="3739811"/>
            <a:ext cx="1937518" cy="584775"/>
          </a:xfrm>
          <a:prstGeom prst="rect">
            <a:avLst/>
          </a:prstGeom>
          <a:noFill/>
        </p:spPr>
        <p:txBody>
          <a:bodyPr wrap="non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Resistance</a:t>
            </a:r>
            <a:endParaRPr lang="en-US" sz="3200" dirty="0">
              <a:solidFill>
                <a:srgbClr val="FFFFFF"/>
              </a:solidFill>
              <a:latin typeface="Calibri" panose="020F0502020204030204" pitchFamily="34" charset="0"/>
              <a:ea typeface="Tahoma" pitchFamily="34" charset="0"/>
              <a:cs typeface="Tahoma" pitchFamily="34" charset="0"/>
            </a:endParaRPr>
          </a:p>
        </p:txBody>
      </p:sp>
      <p:sp>
        <p:nvSpPr>
          <p:cNvPr id="10" name="TextBox 9"/>
          <p:cNvSpPr txBox="1"/>
          <p:nvPr/>
        </p:nvSpPr>
        <p:spPr>
          <a:xfrm>
            <a:off x="462482" y="244930"/>
            <a:ext cx="2569934" cy="1077218"/>
          </a:xfrm>
          <a:prstGeom prst="rect">
            <a:avLst/>
          </a:prstGeom>
          <a:noFill/>
        </p:spPr>
        <p:txBody>
          <a:bodyPr wrap="squar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Time restraints</a:t>
            </a:r>
            <a:endParaRPr lang="en-US" sz="3200" dirty="0">
              <a:solidFill>
                <a:srgbClr val="FFFFFF"/>
              </a:solidFill>
              <a:latin typeface="Calibri" panose="020F0502020204030204" pitchFamily="34" charset="0"/>
              <a:ea typeface="Tahoma" pitchFamily="34" charset="0"/>
              <a:cs typeface="Tahoma" pitchFamily="34" charset="0"/>
            </a:endParaRPr>
          </a:p>
        </p:txBody>
      </p:sp>
      <p:sp>
        <p:nvSpPr>
          <p:cNvPr id="11" name="TextBox 10"/>
          <p:cNvSpPr txBox="1"/>
          <p:nvPr/>
        </p:nvSpPr>
        <p:spPr>
          <a:xfrm>
            <a:off x="2336800" y="4495803"/>
            <a:ext cx="2917594" cy="584775"/>
          </a:xfrm>
          <a:prstGeom prst="rect">
            <a:avLst/>
          </a:prstGeom>
          <a:noFill/>
        </p:spPr>
        <p:txBody>
          <a:bodyPr wrap="non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Non-compliance</a:t>
            </a:r>
            <a:endParaRPr lang="en-US" sz="3200" dirty="0">
              <a:solidFill>
                <a:srgbClr val="FFFFFF"/>
              </a:solidFill>
              <a:latin typeface="Calibri" panose="020F0502020204030204" pitchFamily="34" charset="0"/>
              <a:ea typeface="Tahoma" pitchFamily="34" charset="0"/>
              <a:cs typeface="Tahoma" pitchFamily="34" charset="0"/>
            </a:endParaRPr>
          </a:p>
        </p:txBody>
      </p:sp>
      <p:sp>
        <p:nvSpPr>
          <p:cNvPr id="12" name="TextBox 11"/>
          <p:cNvSpPr txBox="1"/>
          <p:nvPr/>
        </p:nvSpPr>
        <p:spPr>
          <a:xfrm>
            <a:off x="6442950" y="5905468"/>
            <a:ext cx="1244251" cy="584775"/>
          </a:xfrm>
          <a:prstGeom prst="rect">
            <a:avLst/>
          </a:prstGeom>
          <a:noFill/>
        </p:spPr>
        <p:txBody>
          <a:bodyPr wrap="non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Denial</a:t>
            </a:r>
            <a:endParaRPr lang="en-US" sz="3200" dirty="0">
              <a:solidFill>
                <a:srgbClr val="FFFFFF"/>
              </a:solidFill>
              <a:latin typeface="Calibri" panose="020F0502020204030204" pitchFamily="34" charset="0"/>
              <a:ea typeface="Tahoma" pitchFamily="34" charset="0"/>
              <a:cs typeface="Tahoma" pitchFamily="34" charset="0"/>
            </a:endParaRPr>
          </a:p>
        </p:txBody>
      </p:sp>
      <p:sp>
        <p:nvSpPr>
          <p:cNvPr id="13" name="TextBox 12"/>
          <p:cNvSpPr txBox="1"/>
          <p:nvPr/>
        </p:nvSpPr>
        <p:spPr>
          <a:xfrm>
            <a:off x="433651" y="5842575"/>
            <a:ext cx="3210366" cy="584775"/>
          </a:xfrm>
          <a:prstGeom prst="rect">
            <a:avLst/>
          </a:prstGeom>
          <a:noFill/>
        </p:spPr>
        <p:txBody>
          <a:bodyPr wrap="non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Gang involvement</a:t>
            </a:r>
            <a:endParaRPr lang="en-US" sz="3200" dirty="0">
              <a:solidFill>
                <a:srgbClr val="FFFFFF"/>
              </a:solidFill>
              <a:latin typeface="Calibri" panose="020F0502020204030204" pitchFamily="34" charset="0"/>
              <a:ea typeface="Tahoma" pitchFamily="34" charset="0"/>
              <a:cs typeface="Tahoma" pitchFamily="34" charset="0"/>
            </a:endParaRPr>
          </a:p>
        </p:txBody>
      </p:sp>
      <p:pic>
        <p:nvPicPr>
          <p:cNvPr id="1026" name="Picture 2" descr="C:\Users\joychud\AppData\Local\Microsoft\Windows\Temporary Internet Files\Content.IE5\BJHRBBG5\MP900427604[1].jpg"/>
          <p:cNvPicPr>
            <a:picLocks noChangeAspect="1" noChangeArrowheads="1"/>
          </p:cNvPicPr>
          <p:nvPr/>
        </p:nvPicPr>
        <p:blipFill>
          <a:blip r:embed="rId3" cstate="print"/>
          <a:srcRect t="25101"/>
          <a:stretch>
            <a:fillRect/>
          </a:stretch>
        </p:blipFill>
        <p:spPr bwMode="auto">
          <a:xfrm>
            <a:off x="6629400" y="3505200"/>
            <a:ext cx="1930400" cy="1658471"/>
          </a:xfrm>
          <a:prstGeom prst="rect">
            <a:avLst/>
          </a:prstGeom>
          <a:noFill/>
          <a:ln>
            <a:solidFill>
              <a:schemeClr val="bg1"/>
            </a:solidFill>
          </a:ln>
        </p:spPr>
      </p:pic>
      <p:sp>
        <p:nvSpPr>
          <p:cNvPr id="15" name="TextBox 14"/>
          <p:cNvSpPr txBox="1"/>
          <p:nvPr/>
        </p:nvSpPr>
        <p:spPr>
          <a:xfrm>
            <a:off x="5014803" y="179961"/>
            <a:ext cx="3049040" cy="584775"/>
          </a:xfrm>
          <a:prstGeom prst="rect">
            <a:avLst/>
          </a:prstGeom>
          <a:noFill/>
        </p:spPr>
        <p:txBody>
          <a:bodyPr wrap="non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Lack of resources</a:t>
            </a:r>
            <a:endParaRPr lang="en-US" sz="3200" dirty="0">
              <a:solidFill>
                <a:srgbClr val="FFFFFF"/>
              </a:solidFill>
              <a:latin typeface="Calibri" panose="020F0502020204030204" pitchFamily="34" charset="0"/>
              <a:ea typeface="Tahoma" pitchFamily="34" charset="0"/>
              <a:cs typeface="Tahoma" pitchFamily="34" charset="0"/>
            </a:endParaRPr>
          </a:p>
        </p:txBody>
      </p:sp>
      <p:sp>
        <p:nvSpPr>
          <p:cNvPr id="16" name="TextBox 15"/>
          <p:cNvSpPr txBox="1"/>
          <p:nvPr/>
        </p:nvSpPr>
        <p:spPr>
          <a:xfrm>
            <a:off x="778932" y="1676400"/>
            <a:ext cx="3021468" cy="523220"/>
          </a:xfrm>
          <a:prstGeom prst="rect">
            <a:avLst/>
          </a:prstGeom>
          <a:noFill/>
        </p:spPr>
        <p:txBody>
          <a:bodyPr wrap="none" rtlCol="0">
            <a:spAutoFit/>
          </a:bodyPr>
          <a:lstStyle/>
          <a:p>
            <a:r>
              <a:rPr lang="en-US" sz="2800" dirty="0" smtClean="0">
                <a:solidFill>
                  <a:srgbClr val="FFFFFF"/>
                </a:solidFill>
                <a:latin typeface="Calibri" panose="020F0502020204030204" pitchFamily="34" charset="0"/>
                <a:ea typeface="Tahoma" pitchFamily="34" charset="0"/>
                <a:cs typeface="Tahoma" pitchFamily="34" charset="0"/>
              </a:rPr>
              <a:t>Cultural differences</a:t>
            </a:r>
            <a:endParaRPr lang="en-US" sz="2800" dirty="0">
              <a:solidFill>
                <a:srgbClr val="FFFFFF"/>
              </a:solidFill>
              <a:latin typeface="Calibri" panose="020F0502020204030204" pitchFamily="34" charset="0"/>
              <a:ea typeface="Tahoma" pitchFamily="34" charset="0"/>
              <a:cs typeface="Tahoma" pitchFamily="34" charset="0"/>
            </a:endParaRPr>
          </a:p>
        </p:txBody>
      </p:sp>
      <p:sp>
        <p:nvSpPr>
          <p:cNvPr id="17" name="TextBox 16"/>
          <p:cNvSpPr txBox="1"/>
          <p:nvPr/>
        </p:nvSpPr>
        <p:spPr>
          <a:xfrm>
            <a:off x="4872371" y="5320693"/>
            <a:ext cx="3196773" cy="584775"/>
          </a:xfrm>
          <a:prstGeom prst="rect">
            <a:avLst/>
          </a:prstGeom>
          <a:noFill/>
        </p:spPr>
        <p:txBody>
          <a:bodyPr wrap="non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Power Differential</a:t>
            </a:r>
            <a:endParaRPr lang="en-US" sz="3200" dirty="0">
              <a:solidFill>
                <a:srgbClr val="FFFFFF"/>
              </a:solidFill>
              <a:latin typeface="Calibri" panose="020F0502020204030204" pitchFamily="34" charset="0"/>
              <a:ea typeface="Tahoma" pitchFamily="34" charset="0"/>
              <a:cs typeface="Tahoma" pitchFamily="34" charset="0"/>
            </a:endParaRPr>
          </a:p>
        </p:txBody>
      </p:sp>
      <p:sp>
        <p:nvSpPr>
          <p:cNvPr id="14" name="TextBox 13"/>
          <p:cNvSpPr txBox="1"/>
          <p:nvPr/>
        </p:nvSpPr>
        <p:spPr>
          <a:xfrm>
            <a:off x="5638800" y="1676400"/>
            <a:ext cx="2236831" cy="523220"/>
          </a:xfrm>
          <a:prstGeom prst="rect">
            <a:avLst/>
          </a:prstGeom>
          <a:noFill/>
        </p:spPr>
        <p:txBody>
          <a:bodyPr wrap="none" rtlCol="0">
            <a:spAutoFit/>
          </a:bodyPr>
          <a:lstStyle/>
          <a:p>
            <a:r>
              <a:rPr lang="en-US" sz="2800" dirty="0" smtClean="0">
                <a:solidFill>
                  <a:srgbClr val="FFFFFF"/>
                </a:solidFill>
                <a:latin typeface="Calibri" panose="020F0502020204030204" pitchFamily="34" charset="0"/>
              </a:rPr>
              <a:t>Mental health</a:t>
            </a:r>
            <a:endParaRPr lang="en-US" sz="2800" dirty="0">
              <a:solidFill>
                <a:srgbClr val="FFFFFF"/>
              </a:solidFill>
              <a:latin typeface="Calibri" panose="020F0502020204030204" pitchFamily="34" charset="0"/>
            </a:endParaRPr>
          </a:p>
        </p:txBody>
      </p:sp>
      <p:sp>
        <p:nvSpPr>
          <p:cNvPr id="18" name="TextBox 17"/>
          <p:cNvSpPr txBox="1"/>
          <p:nvPr/>
        </p:nvSpPr>
        <p:spPr>
          <a:xfrm>
            <a:off x="520460" y="5199280"/>
            <a:ext cx="3709670" cy="584775"/>
          </a:xfrm>
          <a:prstGeom prst="rect">
            <a:avLst/>
          </a:prstGeom>
          <a:noFill/>
        </p:spPr>
        <p:txBody>
          <a:bodyPr wrap="none" rtlCol="0">
            <a:spAutoFit/>
          </a:bodyPr>
          <a:lstStyle/>
          <a:p>
            <a:r>
              <a:rPr lang="en-US" sz="3200" dirty="0" smtClean="0">
                <a:solidFill>
                  <a:srgbClr val="FFFFFF"/>
                </a:solidFill>
                <a:latin typeface="Calibri" panose="020F0502020204030204" pitchFamily="34" charset="0"/>
                <a:ea typeface="Tahoma" pitchFamily="34" charset="0"/>
                <a:cs typeface="Tahoma" pitchFamily="34" charset="0"/>
              </a:rPr>
              <a:t>Administrative Issues</a:t>
            </a:r>
            <a:endParaRPr lang="en-US" sz="3200" dirty="0">
              <a:solidFill>
                <a:srgbClr val="FFFFFF"/>
              </a:solidFill>
              <a:latin typeface="Calibri" panose="020F0502020204030204"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pPr>
              <a:defRPr/>
            </a:pPr>
            <a:fld id="{A75E2D6B-5389-4A0E-B03C-A9C0CAC40CF2}" type="slidenum">
              <a:rPr lang="en-US" smtClean="0"/>
              <a:pPr>
                <a:defRPr/>
              </a:pPr>
              <a:t>29</a:t>
            </a:fld>
            <a:endParaRPr lang="en-US"/>
          </a:p>
        </p:txBody>
      </p:sp>
    </p:spTree>
    <p:extLst>
      <p:ext uri="{BB962C8B-B14F-4D97-AF65-F5344CB8AC3E}">
        <p14:creationId xmlns:p14="http://schemas.microsoft.com/office/powerpoint/2010/main" val="182019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1+#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3"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1+#ppt_w/2"/>
                                          </p:val>
                                        </p:tav>
                                        <p:tav tm="100000">
                                          <p:val>
                                            <p:strVal val="#ppt_x"/>
                                          </p:val>
                                        </p:tav>
                                      </p:tavLst>
                                    </p:anim>
                                    <p:anim calcmode="lin" valueType="num">
                                      <p:cBhvr additive="base">
                                        <p:cTn id="23" dur="1000" fill="hold"/>
                                        <p:tgtEl>
                                          <p:spTgt spid="10"/>
                                        </p:tgtEl>
                                        <p:attrNameLst>
                                          <p:attrName>ppt_y</p:attrName>
                                        </p:attrNameLst>
                                      </p:cBhvr>
                                      <p:tavLst>
                                        <p:tav tm="0">
                                          <p:val>
                                            <p:strVal val="0-#ppt_h/2"/>
                                          </p:val>
                                        </p:tav>
                                        <p:tav tm="100000">
                                          <p:val>
                                            <p:strVal val="#ppt_y"/>
                                          </p:val>
                                        </p:tav>
                                      </p:tavLst>
                                    </p:anim>
                                  </p:childTnLst>
                                </p:cTn>
                              </p:par>
                            </p:childTnLst>
                          </p:cTn>
                        </p:par>
                        <p:par>
                          <p:cTn id="24" fill="hold">
                            <p:stCondLst>
                              <p:cond delay="3500"/>
                            </p:stCondLst>
                            <p:childTnLst>
                              <p:par>
                                <p:cTn id="25" presetID="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0-#ppt_h/2"/>
                                          </p:val>
                                        </p:tav>
                                        <p:tav tm="100000">
                                          <p:val>
                                            <p:strVal val="#ppt_y"/>
                                          </p:val>
                                        </p:tav>
                                      </p:tavLst>
                                    </p:anim>
                                  </p:childTnLst>
                                </p:cTn>
                              </p:par>
                            </p:childTnLst>
                          </p:cTn>
                        </p:par>
                        <p:par>
                          <p:cTn id="29" fill="hold">
                            <p:stCondLst>
                              <p:cond delay="4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5500"/>
                            </p:stCondLst>
                            <p:childTnLst>
                              <p:par>
                                <p:cTn id="35" presetID="2" presetClass="entr" presetSubtype="9"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0" fill="hold"/>
                                        <p:tgtEl>
                                          <p:spTgt spid="13"/>
                                        </p:tgtEl>
                                        <p:attrNameLst>
                                          <p:attrName>ppt_x</p:attrName>
                                        </p:attrNameLst>
                                      </p:cBhvr>
                                      <p:tavLst>
                                        <p:tav tm="0">
                                          <p:val>
                                            <p:strVal val="0-#ppt_w/2"/>
                                          </p:val>
                                        </p:tav>
                                        <p:tav tm="100000">
                                          <p:val>
                                            <p:strVal val="#ppt_x"/>
                                          </p:val>
                                        </p:tav>
                                      </p:tavLst>
                                    </p:anim>
                                    <p:anim calcmode="lin" valueType="num">
                                      <p:cBhvr additive="base">
                                        <p:cTn id="38" dur="1000" fill="hold"/>
                                        <p:tgtEl>
                                          <p:spTgt spid="13"/>
                                        </p:tgtEl>
                                        <p:attrNameLst>
                                          <p:attrName>ppt_y</p:attrName>
                                        </p:attrNameLst>
                                      </p:cBhvr>
                                      <p:tavLst>
                                        <p:tav tm="0">
                                          <p:val>
                                            <p:strVal val="0-#ppt_h/2"/>
                                          </p:val>
                                        </p:tav>
                                        <p:tav tm="100000">
                                          <p:val>
                                            <p:strVal val="#ppt_y"/>
                                          </p:val>
                                        </p:tav>
                                      </p:tavLst>
                                    </p:anim>
                                  </p:childTnLst>
                                </p:cTn>
                              </p:par>
                            </p:childTnLst>
                          </p:cTn>
                        </p:par>
                        <p:par>
                          <p:cTn id="39" fill="hold">
                            <p:stCondLst>
                              <p:cond delay="6500"/>
                            </p:stCondLst>
                            <p:childTnLst>
                              <p:par>
                                <p:cTn id="40" presetID="2" presetClass="entr" presetSubtype="8"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1000" fill="hold"/>
                                        <p:tgtEl>
                                          <p:spTgt spid="15"/>
                                        </p:tgtEl>
                                        <p:attrNameLst>
                                          <p:attrName>ppt_x</p:attrName>
                                        </p:attrNameLst>
                                      </p:cBhvr>
                                      <p:tavLst>
                                        <p:tav tm="0">
                                          <p:val>
                                            <p:strVal val="0-#ppt_w/2"/>
                                          </p:val>
                                        </p:tav>
                                        <p:tav tm="100000">
                                          <p:val>
                                            <p:strVal val="#ppt_x"/>
                                          </p:val>
                                        </p:tav>
                                      </p:tavLst>
                                    </p:anim>
                                    <p:anim calcmode="lin" valueType="num">
                                      <p:cBhvr additive="base">
                                        <p:cTn id="43" dur="100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7500"/>
                            </p:stCondLst>
                            <p:childTnLst>
                              <p:par>
                                <p:cTn id="45" presetID="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1000" fill="hold"/>
                                        <p:tgtEl>
                                          <p:spTgt spid="16"/>
                                        </p:tgtEl>
                                        <p:attrNameLst>
                                          <p:attrName>ppt_x</p:attrName>
                                        </p:attrNameLst>
                                      </p:cBhvr>
                                      <p:tavLst>
                                        <p:tav tm="0">
                                          <p:val>
                                            <p:strVal val="0-#ppt_w/2"/>
                                          </p:val>
                                        </p:tav>
                                        <p:tav tm="100000">
                                          <p:val>
                                            <p:strVal val="#ppt_x"/>
                                          </p:val>
                                        </p:tav>
                                      </p:tavLst>
                                    </p:anim>
                                    <p:anim calcmode="lin" valueType="num">
                                      <p:cBhvr additive="base">
                                        <p:cTn id="48" dur="1000" fill="hold"/>
                                        <p:tgtEl>
                                          <p:spTgt spid="16"/>
                                        </p:tgtEl>
                                        <p:attrNameLst>
                                          <p:attrName>ppt_y</p:attrName>
                                        </p:attrNameLst>
                                      </p:cBhvr>
                                      <p:tavLst>
                                        <p:tav tm="0">
                                          <p:val>
                                            <p:strVal val="#ppt_y"/>
                                          </p:val>
                                        </p:tav>
                                        <p:tav tm="100000">
                                          <p:val>
                                            <p:strVal val="#ppt_y"/>
                                          </p:val>
                                        </p:tav>
                                      </p:tavLst>
                                    </p:anim>
                                  </p:childTnLst>
                                </p:cTn>
                              </p:par>
                            </p:childTnLst>
                          </p:cTn>
                        </p:par>
                        <p:par>
                          <p:cTn id="49" fill="hold">
                            <p:stCondLst>
                              <p:cond delay="8500"/>
                            </p:stCondLst>
                            <p:childTnLst>
                              <p:par>
                                <p:cTn id="50" presetID="2" presetClass="entr" presetSubtype="4"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1000" fill="hold"/>
                                        <p:tgtEl>
                                          <p:spTgt spid="17"/>
                                        </p:tgtEl>
                                        <p:attrNameLst>
                                          <p:attrName>ppt_x</p:attrName>
                                        </p:attrNameLst>
                                      </p:cBhvr>
                                      <p:tavLst>
                                        <p:tav tm="0">
                                          <p:val>
                                            <p:strVal val="#ppt_x"/>
                                          </p:val>
                                        </p:tav>
                                        <p:tav tm="100000">
                                          <p:val>
                                            <p:strVal val="#ppt_x"/>
                                          </p:val>
                                        </p:tav>
                                      </p:tavLst>
                                    </p:anim>
                                    <p:anim calcmode="lin" valueType="num">
                                      <p:cBhvr additive="base">
                                        <p:cTn id="53" dur="1000" fill="hold"/>
                                        <p:tgtEl>
                                          <p:spTgt spid="17"/>
                                        </p:tgtEl>
                                        <p:attrNameLst>
                                          <p:attrName>ppt_y</p:attrName>
                                        </p:attrNameLst>
                                      </p:cBhvr>
                                      <p:tavLst>
                                        <p:tav tm="0">
                                          <p:val>
                                            <p:strVal val="1+#ppt_h/2"/>
                                          </p:val>
                                        </p:tav>
                                        <p:tav tm="100000">
                                          <p:val>
                                            <p:strVal val="#ppt_y"/>
                                          </p:val>
                                        </p:tav>
                                      </p:tavLst>
                                    </p:anim>
                                  </p:childTnLst>
                                </p:cTn>
                              </p:par>
                            </p:childTnLst>
                          </p:cTn>
                        </p:par>
                        <p:par>
                          <p:cTn id="54" fill="hold">
                            <p:stCondLst>
                              <p:cond delay="9500"/>
                            </p:stCondLst>
                            <p:childTnLst>
                              <p:par>
                                <p:cTn id="55" presetID="2" presetClass="entr" presetSubtype="2"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1000" fill="hold"/>
                                        <p:tgtEl>
                                          <p:spTgt spid="14"/>
                                        </p:tgtEl>
                                        <p:attrNameLst>
                                          <p:attrName>ppt_x</p:attrName>
                                        </p:attrNameLst>
                                      </p:cBhvr>
                                      <p:tavLst>
                                        <p:tav tm="0">
                                          <p:val>
                                            <p:strVal val="1+#ppt_w/2"/>
                                          </p:val>
                                        </p:tav>
                                        <p:tav tm="100000">
                                          <p:val>
                                            <p:strVal val="#ppt_x"/>
                                          </p:val>
                                        </p:tav>
                                      </p:tavLst>
                                    </p:anim>
                                    <p:anim calcmode="lin" valueType="num">
                                      <p:cBhvr additive="base">
                                        <p:cTn id="58" dur="1000" fill="hold"/>
                                        <p:tgtEl>
                                          <p:spTgt spid="14"/>
                                        </p:tgtEl>
                                        <p:attrNameLst>
                                          <p:attrName>ppt_y</p:attrName>
                                        </p:attrNameLst>
                                      </p:cBhvr>
                                      <p:tavLst>
                                        <p:tav tm="0">
                                          <p:val>
                                            <p:strVal val="#ppt_y"/>
                                          </p:val>
                                        </p:tav>
                                        <p:tav tm="100000">
                                          <p:val>
                                            <p:strVal val="#ppt_y"/>
                                          </p:val>
                                        </p:tav>
                                      </p:tavLst>
                                    </p:anim>
                                  </p:childTnLst>
                                </p:cTn>
                              </p:par>
                            </p:childTnLst>
                          </p:cTn>
                        </p:par>
                        <p:par>
                          <p:cTn id="59" fill="hold">
                            <p:stCondLst>
                              <p:cond delay="10500"/>
                            </p:stCondLst>
                            <p:childTnLst>
                              <p:par>
                                <p:cTn id="60" presetID="2" presetClass="entr" presetSubtype="2"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1000" fill="hold"/>
                                        <p:tgtEl>
                                          <p:spTgt spid="18"/>
                                        </p:tgtEl>
                                        <p:attrNameLst>
                                          <p:attrName>ppt_x</p:attrName>
                                        </p:attrNameLst>
                                      </p:cBhvr>
                                      <p:tavLst>
                                        <p:tav tm="0">
                                          <p:val>
                                            <p:strVal val="1+#ppt_w/2"/>
                                          </p:val>
                                        </p:tav>
                                        <p:tav tm="100000">
                                          <p:val>
                                            <p:strVal val="#ppt_x"/>
                                          </p:val>
                                        </p:tav>
                                      </p:tavLst>
                                    </p:anim>
                                    <p:anim calcmode="lin" valueType="num">
                                      <p:cBhvr additive="base">
                                        <p:cTn id="63"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P spid="17" grpId="0"/>
      <p:bldP spid="14"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UCLA-CDCR Training Partnership</a:t>
            </a:r>
            <a:endParaRPr lang="en-US" dirty="0"/>
          </a:p>
        </p:txBody>
      </p:sp>
      <p:sp>
        <p:nvSpPr>
          <p:cNvPr id="3" name="Content Placeholder 2"/>
          <p:cNvSpPr>
            <a:spLocks noGrp="1"/>
          </p:cNvSpPr>
          <p:nvPr>
            <p:ph sz="quarter" idx="13"/>
          </p:nvPr>
        </p:nvSpPr>
        <p:spPr/>
        <p:txBody>
          <a:bodyPr>
            <a:normAutofit lnSpcReduction="10000"/>
          </a:bodyPr>
          <a:lstStyle/>
          <a:p>
            <a:r>
              <a:rPr lang="en-US" dirty="0" smtClean="0"/>
              <a:t>Developed 3-day baseline training from existing SAMHSA-approved materials</a:t>
            </a:r>
          </a:p>
          <a:p>
            <a:endParaRPr lang="en-US" dirty="0" smtClean="0"/>
          </a:p>
          <a:p>
            <a:r>
              <a:rPr lang="en-US" dirty="0" smtClean="0"/>
              <a:t>Trained 67 staff across six sites</a:t>
            </a:r>
          </a:p>
          <a:p>
            <a:endParaRPr lang="en-US" dirty="0" smtClean="0"/>
          </a:p>
          <a:p>
            <a:r>
              <a:rPr lang="en-US" dirty="0" smtClean="0"/>
              <a:t>Provide on-going support in the form of regular consultation calls and in-person booster trainings</a:t>
            </a:r>
          </a:p>
          <a:p>
            <a:endParaRPr lang="en-US" dirty="0" smtClean="0"/>
          </a:p>
          <a:p>
            <a:r>
              <a:rPr lang="en-US" dirty="0" smtClean="0"/>
              <a:t>Sustainability through train-the-trainer component</a:t>
            </a:r>
          </a:p>
        </p:txBody>
      </p:sp>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3</a:t>
            </a:fld>
            <a:endParaRPr lang="en-US"/>
          </a:p>
        </p:txBody>
      </p:sp>
    </p:spTree>
    <p:extLst>
      <p:ext uri="{BB962C8B-B14F-4D97-AF65-F5344CB8AC3E}">
        <p14:creationId xmlns:p14="http://schemas.microsoft.com/office/powerpoint/2010/main" val="3243575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Keys to Success</a:t>
            </a:r>
            <a:endParaRPr lang="en-US" dirty="0"/>
          </a:p>
        </p:txBody>
      </p:sp>
      <p:sp>
        <p:nvSpPr>
          <p:cNvPr id="3" name="Content Placeholder 2"/>
          <p:cNvSpPr>
            <a:spLocks noGrp="1"/>
          </p:cNvSpPr>
          <p:nvPr>
            <p:ph idx="4294967295"/>
          </p:nvPr>
        </p:nvSpPr>
        <p:spPr>
          <a:xfrm>
            <a:off x="304800" y="1295400"/>
            <a:ext cx="8229600" cy="4830763"/>
          </a:xfrm>
          <a:prstGeom prst="rect">
            <a:avLst/>
          </a:prstGeom>
        </p:spPr>
        <p:txBody>
          <a:bodyPr>
            <a:normAutofit lnSpcReduction="10000"/>
          </a:bodyPr>
          <a:lstStyle/>
          <a:p>
            <a:r>
              <a:rPr lang="en-US" sz="3600" dirty="0" smtClean="0"/>
              <a:t>It’s all about the relationship</a:t>
            </a:r>
          </a:p>
          <a:p>
            <a:endParaRPr lang="en-US" sz="3600" dirty="0" smtClean="0"/>
          </a:p>
          <a:p>
            <a:pPr>
              <a:buNone/>
            </a:pPr>
            <a:endParaRPr lang="en-US" sz="3600" dirty="0" smtClean="0"/>
          </a:p>
          <a:p>
            <a:r>
              <a:rPr lang="en-US" sz="3600" dirty="0" smtClean="0"/>
              <a:t>Planting a seed</a:t>
            </a:r>
          </a:p>
          <a:p>
            <a:pPr>
              <a:buNone/>
            </a:pPr>
            <a:endParaRPr lang="en-US" sz="3600" dirty="0" smtClean="0"/>
          </a:p>
          <a:p>
            <a:endParaRPr lang="en-US" sz="3600" dirty="0" smtClean="0"/>
          </a:p>
          <a:p>
            <a:r>
              <a:rPr lang="en-US" sz="3600" dirty="0" smtClean="0"/>
              <a:t>Learn how to listen</a:t>
            </a:r>
            <a:endParaRPr lang="en-US" sz="3600" dirty="0"/>
          </a:p>
        </p:txBody>
      </p:sp>
      <p:pic>
        <p:nvPicPr>
          <p:cNvPr id="424965" name="Picture 5" descr="C:\Users\joychud\AppData\Local\Microsoft\Windows\Temporary Internet Files\Content.IE5\P3MB3XJR\3842199977_2608127400_z[1].jpg"/>
          <p:cNvPicPr>
            <a:picLocks noChangeAspect="1" noChangeArrowheads="1"/>
          </p:cNvPicPr>
          <p:nvPr/>
        </p:nvPicPr>
        <p:blipFill>
          <a:blip r:embed="rId2" cstate="print"/>
          <a:srcRect/>
          <a:stretch>
            <a:fillRect/>
          </a:stretch>
        </p:blipFill>
        <p:spPr bwMode="auto">
          <a:xfrm>
            <a:off x="6244107" y="1219200"/>
            <a:ext cx="2747493" cy="1828800"/>
          </a:xfrm>
          <a:prstGeom prst="rect">
            <a:avLst/>
          </a:prstGeom>
          <a:noFill/>
        </p:spPr>
      </p:pic>
      <p:pic>
        <p:nvPicPr>
          <p:cNvPr id="424968" name="Picture 8" descr="C:\Users\joychud\AppData\Local\Microsoft\Windows\Temporary Internet Files\Content.IE5\CD0401OK\listen[1].jpg"/>
          <p:cNvPicPr>
            <a:picLocks noChangeAspect="1" noChangeArrowheads="1"/>
          </p:cNvPicPr>
          <p:nvPr/>
        </p:nvPicPr>
        <p:blipFill>
          <a:blip r:embed="rId3" cstate="print"/>
          <a:srcRect/>
          <a:stretch>
            <a:fillRect/>
          </a:stretch>
        </p:blipFill>
        <p:spPr bwMode="auto">
          <a:xfrm>
            <a:off x="5791200" y="4800600"/>
            <a:ext cx="2941320" cy="1967008"/>
          </a:xfrm>
          <a:prstGeom prst="rect">
            <a:avLst/>
          </a:prstGeom>
          <a:noFill/>
        </p:spPr>
      </p:pic>
      <p:pic>
        <p:nvPicPr>
          <p:cNvPr id="424969" name="Picture 9" descr="C:\Users\joychud\AppData\Local\Microsoft\Windows\Temporary Internet Files\Content.IE5\CD0401OK\sprout_1[1].jpg"/>
          <p:cNvPicPr>
            <a:picLocks noChangeAspect="1" noChangeArrowheads="1"/>
          </p:cNvPicPr>
          <p:nvPr/>
        </p:nvPicPr>
        <p:blipFill>
          <a:blip r:embed="rId4" cstate="print"/>
          <a:srcRect/>
          <a:stretch>
            <a:fillRect/>
          </a:stretch>
        </p:blipFill>
        <p:spPr bwMode="auto">
          <a:xfrm>
            <a:off x="3807542" y="2743200"/>
            <a:ext cx="2212258" cy="1828800"/>
          </a:xfrm>
          <a:prstGeom prst="rect">
            <a:avLst/>
          </a:prstGeom>
          <a:noFill/>
        </p:spPr>
      </p:pic>
    </p:spTree>
    <p:extLst>
      <p:ext uri="{BB962C8B-B14F-4D97-AF65-F5344CB8AC3E}">
        <p14:creationId xmlns:p14="http://schemas.microsoft.com/office/powerpoint/2010/main" val="70719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4965"/>
                                        </p:tgtEl>
                                        <p:attrNameLst>
                                          <p:attrName>style.visibility</p:attrName>
                                        </p:attrNameLst>
                                      </p:cBhvr>
                                      <p:to>
                                        <p:strVal val="visible"/>
                                      </p:to>
                                    </p:set>
                                    <p:anim calcmode="lin" valueType="num">
                                      <p:cBhvr additive="base">
                                        <p:cTn id="11" dur="500" fill="hold"/>
                                        <p:tgtEl>
                                          <p:spTgt spid="424965"/>
                                        </p:tgtEl>
                                        <p:attrNameLst>
                                          <p:attrName>ppt_x</p:attrName>
                                        </p:attrNameLst>
                                      </p:cBhvr>
                                      <p:tavLst>
                                        <p:tav tm="0">
                                          <p:val>
                                            <p:strVal val="#ppt_x"/>
                                          </p:val>
                                        </p:tav>
                                        <p:tav tm="100000">
                                          <p:val>
                                            <p:strVal val="#ppt_x"/>
                                          </p:val>
                                        </p:tav>
                                      </p:tavLst>
                                    </p:anim>
                                    <p:anim calcmode="lin" valueType="num">
                                      <p:cBhvr additive="base">
                                        <p:cTn id="12" dur="500" fill="hold"/>
                                        <p:tgtEl>
                                          <p:spTgt spid="42496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4969"/>
                                        </p:tgtEl>
                                        <p:attrNameLst>
                                          <p:attrName>style.visibility</p:attrName>
                                        </p:attrNameLst>
                                      </p:cBhvr>
                                      <p:to>
                                        <p:strVal val="visible"/>
                                      </p:to>
                                    </p:set>
                                    <p:anim calcmode="lin" valueType="num">
                                      <p:cBhvr additive="base">
                                        <p:cTn id="21" dur="500" fill="hold"/>
                                        <p:tgtEl>
                                          <p:spTgt spid="424969"/>
                                        </p:tgtEl>
                                        <p:attrNameLst>
                                          <p:attrName>ppt_x</p:attrName>
                                        </p:attrNameLst>
                                      </p:cBhvr>
                                      <p:tavLst>
                                        <p:tav tm="0">
                                          <p:val>
                                            <p:strVal val="#ppt_x"/>
                                          </p:val>
                                        </p:tav>
                                        <p:tav tm="100000">
                                          <p:val>
                                            <p:strVal val="#ppt_x"/>
                                          </p:val>
                                        </p:tav>
                                      </p:tavLst>
                                    </p:anim>
                                    <p:anim calcmode="lin" valueType="num">
                                      <p:cBhvr additive="base">
                                        <p:cTn id="22" dur="500" fill="hold"/>
                                        <p:tgtEl>
                                          <p:spTgt spid="42496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24968"/>
                                        </p:tgtEl>
                                        <p:attrNameLst>
                                          <p:attrName>style.visibility</p:attrName>
                                        </p:attrNameLst>
                                      </p:cBhvr>
                                      <p:to>
                                        <p:strVal val="visible"/>
                                      </p:to>
                                    </p:set>
                                    <p:anim calcmode="lin" valueType="num">
                                      <p:cBhvr additive="base">
                                        <p:cTn id="31" dur="500" fill="hold"/>
                                        <p:tgtEl>
                                          <p:spTgt spid="424968"/>
                                        </p:tgtEl>
                                        <p:attrNameLst>
                                          <p:attrName>ppt_x</p:attrName>
                                        </p:attrNameLst>
                                      </p:cBhvr>
                                      <p:tavLst>
                                        <p:tav tm="0">
                                          <p:val>
                                            <p:strVal val="#ppt_x"/>
                                          </p:val>
                                        </p:tav>
                                        <p:tav tm="100000">
                                          <p:val>
                                            <p:strVal val="#ppt_x"/>
                                          </p:val>
                                        </p:tav>
                                      </p:tavLst>
                                    </p:anim>
                                    <p:anim calcmode="lin" valueType="num">
                                      <p:cBhvr additive="base">
                                        <p:cTn id="32" dur="500" fill="hold"/>
                                        <p:tgtEl>
                                          <p:spTgt spid="4249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3400" y="0"/>
            <a:ext cx="7772400" cy="1143000"/>
          </a:xfrm>
        </p:spPr>
        <p:txBody>
          <a:bodyPr/>
          <a:lstStyle/>
          <a:p>
            <a:r>
              <a:rPr lang="en-US" sz="4000" b="1" dirty="0" smtClean="0">
                <a:cs typeface="Arial" charset="0"/>
              </a:rPr>
              <a:t>Theory X</a:t>
            </a:r>
          </a:p>
        </p:txBody>
      </p:sp>
      <p:sp>
        <p:nvSpPr>
          <p:cNvPr id="24579" name="Content Placeholder 2"/>
          <p:cNvSpPr>
            <a:spLocks noGrp="1"/>
          </p:cNvSpPr>
          <p:nvPr>
            <p:ph idx="4294967295"/>
          </p:nvPr>
        </p:nvSpPr>
        <p:spPr>
          <a:xfrm>
            <a:off x="152400" y="1219200"/>
            <a:ext cx="8686800" cy="5638800"/>
          </a:xfrm>
          <a:prstGeom prst="rect">
            <a:avLst/>
          </a:prstGeom>
        </p:spPr>
        <p:txBody>
          <a:bodyPr/>
          <a:lstStyle/>
          <a:p>
            <a:pPr>
              <a:defRPr/>
            </a:pPr>
            <a:r>
              <a:rPr lang="en-US" sz="2600" b="1" u="sng" dirty="0" smtClean="0">
                <a:cs typeface="Arial" pitchFamily="34" charset="0"/>
              </a:rPr>
              <a:t>Offenders</a:t>
            </a:r>
            <a:r>
              <a:rPr lang="en-US" sz="2600" dirty="0" smtClean="0">
                <a:solidFill>
                  <a:srgbClr val="FFFFFF"/>
                </a:solidFill>
                <a:cs typeface="Arial" pitchFamily="34" charset="0"/>
              </a:rPr>
              <a:t> are liars, antisocial  personalities, cheat, con, and evade in order to escape the consequences of their behavior, and are unmotivated to change</a:t>
            </a:r>
          </a:p>
          <a:p>
            <a:pPr>
              <a:buFontTx/>
              <a:buNone/>
              <a:defRPr/>
            </a:pPr>
            <a:endParaRPr lang="en-US" sz="2600" dirty="0" smtClean="0">
              <a:solidFill>
                <a:srgbClr val="FFFFFF"/>
              </a:solidFill>
              <a:cs typeface="Arial" pitchFamily="34" charset="0"/>
            </a:endParaRPr>
          </a:p>
          <a:p>
            <a:pPr>
              <a:defRPr/>
            </a:pPr>
            <a:r>
              <a:rPr lang="en-US" sz="2600" b="1" u="sng" dirty="0" smtClean="0">
                <a:cs typeface="Arial" pitchFamily="34" charset="0"/>
              </a:rPr>
              <a:t>Employees</a:t>
            </a:r>
            <a:r>
              <a:rPr lang="en-US" sz="2600" dirty="0" smtClean="0">
                <a:solidFill>
                  <a:srgbClr val="FFFFFF"/>
                </a:solidFill>
                <a:cs typeface="Arial" pitchFamily="34" charset="0"/>
              </a:rPr>
              <a:t> are ultimately lazy and unmotivated, dislike work, and will always get away with doing as little as possible</a:t>
            </a:r>
          </a:p>
          <a:p>
            <a:pPr>
              <a:buFontTx/>
              <a:buNone/>
              <a:defRPr/>
            </a:pPr>
            <a:endParaRPr lang="en-US" sz="2600" dirty="0" smtClean="0">
              <a:solidFill>
                <a:srgbClr val="FFFFFF"/>
              </a:solidFill>
              <a:cs typeface="Arial" pitchFamily="34" charset="0"/>
            </a:endParaRPr>
          </a:p>
          <a:p>
            <a:pPr>
              <a:defRPr/>
            </a:pPr>
            <a:r>
              <a:rPr lang="en-US" sz="2600" b="1" u="sng" dirty="0" smtClean="0">
                <a:cs typeface="Arial" pitchFamily="34" charset="0"/>
              </a:rPr>
              <a:t>Alcoholics/addicts</a:t>
            </a:r>
            <a:r>
              <a:rPr lang="en-US" sz="2600" b="1" dirty="0" smtClean="0">
                <a:solidFill>
                  <a:srgbClr val="FFFFFF"/>
                </a:solidFill>
                <a:effectLst>
                  <a:outerShdw blurRad="38100" dist="38100" dir="2700000" algn="tl">
                    <a:srgbClr val="000000">
                      <a:alpha val="43137"/>
                    </a:srgbClr>
                  </a:outerShdw>
                </a:effectLst>
                <a:cs typeface="Arial" pitchFamily="34" charset="0"/>
              </a:rPr>
              <a:t> </a:t>
            </a:r>
            <a:r>
              <a:rPr lang="en-US" sz="2600" dirty="0" smtClean="0">
                <a:solidFill>
                  <a:srgbClr val="FFFFFF"/>
                </a:solidFill>
                <a:cs typeface="Arial" pitchFamily="34" charset="0"/>
              </a:rPr>
              <a:t>are deeply in denial, unmotivated to change, and will resist every effort to help them</a:t>
            </a:r>
          </a:p>
          <a:p>
            <a:pPr>
              <a:buFontTx/>
              <a:buNone/>
              <a:defRPr/>
            </a:pPr>
            <a:endParaRPr lang="en-US" sz="2800" dirty="0" smtClean="0">
              <a:solidFill>
                <a:srgbClr val="FFFF66"/>
              </a:solidFill>
              <a:cs typeface="Arial" pitchFamily="34" charset="0"/>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31</a:t>
            </a:fld>
            <a:endParaRPr lang="en-US"/>
          </a:p>
        </p:txBody>
      </p:sp>
    </p:spTree>
    <p:custDataLst>
      <p:tags r:id="rId1"/>
    </p:custDataLst>
    <p:extLst>
      <p:ext uri="{BB962C8B-B14F-4D97-AF65-F5344CB8AC3E}">
        <p14:creationId xmlns:p14="http://schemas.microsoft.com/office/powerpoint/2010/main" val="3734379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838200"/>
          </a:xfrm>
        </p:spPr>
        <p:txBody>
          <a:bodyPr>
            <a:normAutofit fontScale="90000"/>
          </a:bodyPr>
          <a:lstStyle/>
          <a:p>
            <a:pPr>
              <a:defRPr/>
            </a:pPr>
            <a:r>
              <a:rPr lang="en-US" sz="3600" b="1" dirty="0" smtClean="0">
                <a:effectLst>
                  <a:outerShdw blurRad="38100" dist="38100" dir="2700000" algn="tl">
                    <a:srgbClr val="000000">
                      <a:alpha val="43137"/>
                    </a:srgbClr>
                  </a:outerShdw>
                </a:effectLst>
                <a:latin typeface="Arial" pitchFamily="34" charset="0"/>
                <a:cs typeface="Arial" pitchFamily="34" charset="0"/>
              </a:rPr>
              <a:t>Logical Consequence of Theory X</a:t>
            </a:r>
            <a:endParaRPr lang="en-US" sz="3600" dirty="0"/>
          </a:p>
        </p:txBody>
      </p:sp>
      <p:pic>
        <p:nvPicPr>
          <p:cNvPr id="5" name="Picture 4"/>
          <p:cNvPicPr>
            <a:picLocks noChangeAspect="1" noChangeArrowheads="1"/>
          </p:cNvPicPr>
          <p:nvPr/>
        </p:nvPicPr>
        <p:blipFill>
          <a:blip r:embed="rId3" cstate="print"/>
          <a:srcRect/>
          <a:stretch>
            <a:fillRect/>
          </a:stretch>
        </p:blipFill>
        <p:spPr bwMode="auto">
          <a:xfrm>
            <a:off x="5410200" y="990600"/>
            <a:ext cx="3733800" cy="5169420"/>
          </a:xfrm>
          <a:prstGeom prst="rect">
            <a:avLst/>
          </a:prstGeom>
          <a:noFill/>
          <a:ln w="9525">
            <a:noFill/>
            <a:miter lim="800000"/>
            <a:headEnd/>
            <a:tailEnd/>
          </a:ln>
        </p:spPr>
      </p:pic>
      <p:graphicFrame>
        <p:nvGraphicFramePr>
          <p:cNvPr id="6" name="Diagram 5"/>
          <p:cNvGraphicFramePr/>
          <p:nvPr>
            <p:extLst>
              <p:ext uri="{D42A27DB-BD31-4B8C-83A1-F6EECF244321}">
                <p14:modId xmlns:p14="http://schemas.microsoft.com/office/powerpoint/2010/main" val="3777081967"/>
              </p:ext>
            </p:extLst>
          </p:nvPr>
        </p:nvGraphicFramePr>
        <p:xfrm>
          <a:off x="0" y="1219200"/>
          <a:ext cx="47244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228600" y="5522893"/>
            <a:ext cx="6172200" cy="954107"/>
          </a:xfrm>
          <a:prstGeom prst="rect">
            <a:avLst/>
          </a:prstGeom>
        </p:spPr>
        <p:txBody>
          <a:bodyPr wrap="square">
            <a:spAutoFit/>
          </a:bodyPr>
          <a:lstStyle/>
          <a:p>
            <a:pPr>
              <a:spcBef>
                <a:spcPts val="0"/>
              </a:spcBef>
              <a:buFont typeface="Wingdings 2" pitchFamily="18" charset="2"/>
              <a:buNone/>
            </a:pPr>
            <a:r>
              <a:rPr lang="en-US" sz="2800" b="1" dirty="0" smtClean="0">
                <a:solidFill>
                  <a:srgbClr val="ACD777"/>
                </a:solidFill>
              </a:rPr>
              <a:t>You have to </a:t>
            </a:r>
            <a:r>
              <a:rPr lang="en-US" sz="2800" b="1" i="1" dirty="0" smtClean="0">
                <a:solidFill>
                  <a:srgbClr val="ACD777"/>
                </a:solidFill>
              </a:rPr>
              <a:t>make</a:t>
            </a:r>
            <a:r>
              <a:rPr lang="en-US" sz="2800" b="1" dirty="0" smtClean="0">
                <a:solidFill>
                  <a:srgbClr val="ACD777"/>
                </a:solidFill>
              </a:rPr>
              <a:t> them change by </a:t>
            </a:r>
          </a:p>
          <a:p>
            <a:pPr>
              <a:spcBef>
                <a:spcPts val="0"/>
              </a:spcBef>
              <a:buFont typeface="Wingdings 2" pitchFamily="18" charset="2"/>
              <a:buNone/>
            </a:pPr>
            <a:r>
              <a:rPr lang="en-US" sz="2800" b="1" dirty="0" smtClean="0">
                <a:solidFill>
                  <a:srgbClr val="ACD777"/>
                </a:solidFill>
              </a:rPr>
              <a:t>demanding compliance </a:t>
            </a:r>
            <a:endParaRPr lang="en-US" sz="2800" b="1" dirty="0">
              <a:solidFill>
                <a:srgbClr val="ACD777"/>
              </a:solidFill>
            </a:endParaRPr>
          </a:p>
        </p:txBody>
      </p:sp>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32</a:t>
            </a:fld>
            <a:endParaRPr lang="en-US"/>
          </a:p>
        </p:txBody>
      </p:sp>
    </p:spTree>
    <p:custDataLst>
      <p:tags r:id="rId1"/>
    </p:custDataLst>
    <p:extLst>
      <p:ext uri="{BB962C8B-B14F-4D97-AF65-F5344CB8AC3E}">
        <p14:creationId xmlns:p14="http://schemas.microsoft.com/office/powerpoint/2010/main" val="3646310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752600"/>
            <a:ext cx="3733800" cy="4114800"/>
          </a:xfrm>
          <a:prstGeom prst="rect">
            <a:avLst/>
          </a:prstGeom>
        </p:spPr>
        <p:txBody>
          <a:bodyPr>
            <a:normAutofit fontScale="77500" lnSpcReduction="20000"/>
          </a:bodyPr>
          <a:lstStyle/>
          <a:p>
            <a:pPr lvl="1"/>
            <a:r>
              <a:rPr lang="en-US" sz="3500" dirty="0" smtClean="0">
                <a:solidFill>
                  <a:srgbClr val="FFFFFF"/>
                </a:solidFill>
                <a:latin typeface="Arial" pitchFamily="34" charset="0"/>
                <a:cs typeface="Arial" pitchFamily="34" charset="0"/>
              </a:rPr>
              <a:t>Client resistance</a:t>
            </a:r>
          </a:p>
          <a:p>
            <a:pPr lvl="1"/>
            <a:r>
              <a:rPr lang="en-US" sz="3500" dirty="0" smtClean="0">
                <a:solidFill>
                  <a:srgbClr val="FFFFFF"/>
                </a:solidFill>
                <a:latin typeface="Arial" pitchFamily="34" charset="0"/>
                <a:cs typeface="Arial" pitchFamily="34" charset="0"/>
              </a:rPr>
              <a:t>Defensive, frustrated &amp; angry clients</a:t>
            </a:r>
          </a:p>
          <a:p>
            <a:pPr lvl="1"/>
            <a:r>
              <a:rPr lang="en-US" sz="3500" dirty="0" smtClean="0">
                <a:solidFill>
                  <a:srgbClr val="FFFFFF"/>
                </a:solidFill>
                <a:latin typeface="Arial" pitchFamily="34" charset="0"/>
                <a:cs typeface="Arial" pitchFamily="34" charset="0"/>
              </a:rPr>
              <a:t>Evasive clients </a:t>
            </a:r>
          </a:p>
          <a:p>
            <a:pPr lvl="1"/>
            <a:r>
              <a:rPr lang="en-US" sz="3500" b="1" i="1" dirty="0" smtClean="0">
                <a:solidFill>
                  <a:srgbClr val="FFFFFF"/>
                </a:solidFill>
                <a:latin typeface="Arial" pitchFamily="34" charset="0"/>
                <a:cs typeface="Arial" pitchFamily="34" charset="0"/>
              </a:rPr>
              <a:t>A wrestling match between the client and staff</a:t>
            </a:r>
            <a:endParaRPr lang="en-US" sz="3500" dirty="0" smtClean="0">
              <a:solidFill>
                <a:srgbClr val="FFFFFF"/>
              </a:solidFill>
              <a:latin typeface="Arial" pitchFamily="34" charset="0"/>
              <a:cs typeface="Arial" pitchFamily="34" charset="0"/>
            </a:endParaRPr>
          </a:p>
          <a:p>
            <a:pPr lvl="1">
              <a:buNone/>
            </a:pPr>
            <a:r>
              <a:rPr lang="en-US" dirty="0" smtClean="0">
                <a:solidFill>
                  <a:srgbClr val="ACD777"/>
                </a:solidFill>
              </a:rPr>
              <a:t> </a:t>
            </a:r>
          </a:p>
        </p:txBody>
      </p:sp>
      <p:sp>
        <p:nvSpPr>
          <p:cNvPr id="2" name="Title 1"/>
          <p:cNvSpPr>
            <a:spLocks noGrp="1"/>
          </p:cNvSpPr>
          <p:nvPr>
            <p:ph type="title"/>
          </p:nvPr>
        </p:nvSpPr>
        <p:spPr/>
        <p:txBody>
          <a:bodyPr>
            <a:noAutofit/>
          </a:bodyPr>
          <a:lstStyle/>
          <a:p>
            <a:r>
              <a:rPr lang="en-US" sz="5400" b="1" dirty="0">
                <a:latin typeface="Arial" pitchFamily="34" charset="0"/>
                <a:cs typeface="Arial" pitchFamily="34" charset="0"/>
              </a:rPr>
              <a:t>Typical </a:t>
            </a:r>
            <a:r>
              <a:rPr lang="en-US" sz="5400" b="1" dirty="0" smtClean="0">
                <a:latin typeface="Arial" pitchFamily="34" charset="0"/>
                <a:cs typeface="Arial" pitchFamily="34" charset="0"/>
              </a:rPr>
              <a:t>Result</a:t>
            </a:r>
            <a:endParaRPr lang="en-US" sz="5400" b="1" dirty="0">
              <a:latin typeface="Arial" pitchFamily="34" charset="0"/>
              <a:cs typeface="Arial" pitchFamily="34" charset="0"/>
            </a:endParaRPr>
          </a:p>
        </p:txBody>
      </p:sp>
      <p:pic>
        <p:nvPicPr>
          <p:cNvPr id="7" name="Picture 6" descr="Wrestling 2.jpg"/>
          <p:cNvPicPr>
            <a:picLocks noChangeAspect="1"/>
          </p:cNvPicPr>
          <p:nvPr/>
        </p:nvPicPr>
        <p:blipFill>
          <a:blip r:embed="rId3" cstate="print"/>
          <a:stretch>
            <a:fillRect/>
          </a:stretch>
        </p:blipFill>
        <p:spPr>
          <a:xfrm>
            <a:off x="5410200" y="1524000"/>
            <a:ext cx="3209925" cy="4038600"/>
          </a:xfrm>
          <a:prstGeom prst="rect">
            <a:avLst/>
          </a:prstGeom>
        </p:spPr>
      </p:pic>
      <p:sp>
        <p:nvSpPr>
          <p:cNvPr id="5" name="Slide Number Placeholder 4"/>
          <p:cNvSpPr>
            <a:spLocks noGrp="1"/>
          </p:cNvSpPr>
          <p:nvPr>
            <p:ph type="sldNum" sz="quarter" idx="17"/>
          </p:nvPr>
        </p:nvSpPr>
        <p:spPr/>
        <p:txBody>
          <a:bodyPr/>
          <a:lstStyle/>
          <a:p>
            <a:pPr>
              <a:defRPr/>
            </a:pPr>
            <a:fld id="{9C6B3279-1FEE-4CF1-9074-407D38670DB0}" type="slidenum">
              <a:rPr lang="en-US" smtClean="0"/>
              <a:pPr>
                <a:defRPr/>
              </a:pPr>
              <a:t>33</a:t>
            </a:fld>
            <a:endParaRPr lang="en-US"/>
          </a:p>
        </p:txBody>
      </p:sp>
    </p:spTree>
    <p:extLst>
      <p:ext uri="{BB962C8B-B14F-4D97-AF65-F5344CB8AC3E}">
        <p14:creationId xmlns:p14="http://schemas.microsoft.com/office/powerpoint/2010/main" val="342370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609600" y="0"/>
            <a:ext cx="7924800" cy="1143000"/>
          </a:xfrm>
        </p:spPr>
        <p:txBody>
          <a:bodyPr/>
          <a:lstStyle/>
          <a:p>
            <a:r>
              <a:rPr lang="en-US" b="1" dirty="0" smtClean="0">
                <a:latin typeface="Arial" charset="0"/>
                <a:cs typeface="Arial" charset="0"/>
              </a:rPr>
              <a:t>Theory Y</a:t>
            </a:r>
          </a:p>
        </p:txBody>
      </p:sp>
      <p:sp>
        <p:nvSpPr>
          <p:cNvPr id="31747" name="Content Placeholder 3"/>
          <p:cNvSpPr>
            <a:spLocks noGrp="1"/>
          </p:cNvSpPr>
          <p:nvPr>
            <p:ph sz="quarter" idx="13"/>
          </p:nvPr>
        </p:nvSpPr>
        <p:spPr>
          <a:xfrm>
            <a:off x="609600" y="1219200"/>
            <a:ext cx="7924800" cy="4114800"/>
          </a:xfrm>
          <a:prstGeom prst="rect">
            <a:avLst/>
          </a:prstGeom>
        </p:spPr>
        <p:txBody>
          <a:bodyPr>
            <a:noAutofit/>
          </a:bodyPr>
          <a:lstStyle/>
          <a:p>
            <a:pPr>
              <a:defRPr/>
            </a:pPr>
            <a:r>
              <a:rPr lang="en-US" sz="2600" b="1" u="sng" dirty="0" smtClean="0">
                <a:cs typeface="Arial" pitchFamily="34" charset="0"/>
              </a:rPr>
              <a:t>Offenders</a:t>
            </a:r>
            <a:r>
              <a:rPr lang="en-US" sz="2600" dirty="0" smtClean="0">
                <a:solidFill>
                  <a:srgbClr val="FFFFFF"/>
                </a:solidFill>
                <a:cs typeface="Arial" pitchFamily="34" charset="0"/>
              </a:rPr>
              <a:t> have their own personal motivations for change that need to be drawn out, are resourceful, often want to change, and will make their own choices</a:t>
            </a:r>
          </a:p>
          <a:p>
            <a:pPr>
              <a:buNone/>
              <a:defRPr/>
            </a:pPr>
            <a:endParaRPr lang="en-US" sz="1600" dirty="0" smtClean="0">
              <a:solidFill>
                <a:srgbClr val="FFFFFF"/>
              </a:solidFill>
              <a:cs typeface="Arial" pitchFamily="34" charset="0"/>
            </a:endParaRPr>
          </a:p>
          <a:p>
            <a:pPr>
              <a:defRPr/>
            </a:pPr>
            <a:r>
              <a:rPr lang="en-US" sz="2600" b="1" u="sng" dirty="0" smtClean="0">
                <a:cs typeface="Arial" pitchFamily="34" charset="0"/>
              </a:rPr>
              <a:t>Addicts</a:t>
            </a:r>
            <a:r>
              <a:rPr lang="en-US" sz="2600" dirty="0" smtClean="0">
                <a:cs typeface="Arial" pitchFamily="34" charset="0"/>
              </a:rPr>
              <a:t> </a:t>
            </a:r>
            <a:r>
              <a:rPr lang="en-US" sz="2600" dirty="0" smtClean="0">
                <a:solidFill>
                  <a:srgbClr val="FFFFFF"/>
                </a:solidFill>
                <a:cs typeface="Arial" pitchFamily="34" charset="0"/>
              </a:rPr>
              <a:t>already have their own reasons for change, often want to change, and are capable of positive choice</a:t>
            </a:r>
          </a:p>
          <a:p>
            <a:pPr>
              <a:buNone/>
              <a:defRPr/>
            </a:pPr>
            <a:endParaRPr lang="en-US" sz="1400" dirty="0" smtClean="0">
              <a:solidFill>
                <a:srgbClr val="FFFFFF"/>
              </a:solidFill>
              <a:cs typeface="Arial" pitchFamily="34" charset="0"/>
            </a:endParaRPr>
          </a:p>
          <a:p>
            <a:pPr>
              <a:defRPr/>
            </a:pPr>
            <a:r>
              <a:rPr lang="en-US" sz="2600" b="1" u="sng" dirty="0" smtClean="0">
                <a:cs typeface="Arial" pitchFamily="34" charset="0"/>
              </a:rPr>
              <a:t>Workers</a:t>
            </a:r>
            <a:r>
              <a:rPr lang="en-US" sz="2600" dirty="0" smtClean="0">
                <a:cs typeface="Arial" pitchFamily="34" charset="0"/>
              </a:rPr>
              <a:t> </a:t>
            </a:r>
            <a:r>
              <a:rPr lang="en-US" sz="2600" dirty="0" smtClean="0">
                <a:solidFill>
                  <a:srgbClr val="FFFFFF"/>
                </a:solidFill>
                <a:cs typeface="Arial" pitchFamily="34" charset="0"/>
              </a:rPr>
              <a:t>have underutilized talents and creativity, often enjoy their work, and are capable of self-direction</a:t>
            </a: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34</a:t>
            </a:fld>
            <a:endParaRPr lang="en-US"/>
          </a:p>
        </p:txBody>
      </p:sp>
    </p:spTree>
    <p:custDataLst>
      <p:tags r:id="rId1"/>
    </p:custDataLst>
    <p:extLst>
      <p:ext uri="{BB962C8B-B14F-4D97-AF65-F5344CB8AC3E}">
        <p14:creationId xmlns:p14="http://schemas.microsoft.com/office/powerpoint/2010/main" val="42370222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cs typeface="Arial" charset="0"/>
              </a:rPr>
              <a:t>Typical Result</a:t>
            </a:r>
          </a:p>
        </p:txBody>
      </p:sp>
      <p:sp>
        <p:nvSpPr>
          <p:cNvPr id="24579" name="Content Placeholder 2"/>
          <p:cNvSpPr>
            <a:spLocks noGrp="1"/>
          </p:cNvSpPr>
          <p:nvPr>
            <p:ph sz="quarter" idx="13"/>
          </p:nvPr>
        </p:nvSpPr>
        <p:spPr>
          <a:prstGeom prst="rect">
            <a:avLst/>
          </a:prstGeom>
        </p:spPr>
        <p:txBody>
          <a:bodyPr/>
          <a:lstStyle/>
          <a:p>
            <a:r>
              <a:rPr lang="en-US" i="1" dirty="0" smtClean="0">
                <a:latin typeface="Arial" charset="0"/>
                <a:cs typeface="Arial" charset="0"/>
              </a:rPr>
              <a:t>Empowered </a:t>
            </a:r>
            <a:endParaRPr lang="en-US" dirty="0" smtClean="0">
              <a:latin typeface="Arial" charset="0"/>
              <a:cs typeface="Arial" charset="0"/>
            </a:endParaRPr>
          </a:p>
          <a:p>
            <a:r>
              <a:rPr lang="en-US" dirty="0" smtClean="0">
                <a:latin typeface="Arial" charset="0"/>
                <a:cs typeface="Arial" charset="0"/>
              </a:rPr>
              <a:t>Regard themselves as capable, resourceful</a:t>
            </a:r>
          </a:p>
          <a:p>
            <a:r>
              <a:rPr lang="en-US" dirty="0" smtClean="0">
                <a:latin typeface="Arial" charset="0"/>
                <a:cs typeface="Arial" charset="0"/>
              </a:rPr>
              <a:t>Feel respected</a:t>
            </a:r>
          </a:p>
          <a:p>
            <a:r>
              <a:rPr lang="en-US" dirty="0" smtClean="0">
                <a:latin typeface="Arial" charset="0"/>
                <a:cs typeface="Arial" charset="0"/>
              </a:rPr>
              <a:t>Feel safe to explore, challenge</a:t>
            </a:r>
          </a:p>
          <a:p>
            <a:r>
              <a:rPr lang="en-US" dirty="0" smtClean="0">
                <a:latin typeface="Arial" charset="0"/>
                <a:cs typeface="Arial" charset="0"/>
              </a:rPr>
              <a:t>More likely to engage</a:t>
            </a:r>
          </a:p>
        </p:txBody>
      </p:sp>
      <p:pic>
        <p:nvPicPr>
          <p:cNvPr id="593926" name="Picture 6" descr="C:\Users\joychud\AppData\Local\Microsoft\Windows\Temporary Internet Files\Content.IE5\V1RYLOA8\JD-Couple-Dancing[1].jpg"/>
          <p:cNvPicPr>
            <a:picLocks noChangeAspect="1" noChangeArrowheads="1"/>
          </p:cNvPicPr>
          <p:nvPr/>
        </p:nvPicPr>
        <p:blipFill>
          <a:blip r:embed="rId3" cstate="print"/>
          <a:srcRect/>
          <a:stretch>
            <a:fillRect/>
          </a:stretch>
        </p:blipFill>
        <p:spPr bwMode="auto">
          <a:xfrm>
            <a:off x="5867400" y="2590800"/>
            <a:ext cx="3028950" cy="4038600"/>
          </a:xfrm>
          <a:prstGeom prst="rect">
            <a:avLst/>
          </a:prstGeom>
          <a:noFill/>
        </p:spPr>
      </p:pic>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35</a:t>
            </a:fld>
            <a:endParaRPr lang="en-US"/>
          </a:p>
        </p:txBody>
      </p:sp>
    </p:spTree>
    <p:custDataLst>
      <p:tags r:id="rId1"/>
    </p:custDataLst>
    <p:extLst>
      <p:ext uri="{BB962C8B-B14F-4D97-AF65-F5344CB8AC3E}">
        <p14:creationId xmlns:p14="http://schemas.microsoft.com/office/powerpoint/2010/main" val="69798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a:xfrm>
            <a:off x="0" y="76200"/>
            <a:ext cx="9144000" cy="685800"/>
          </a:xfrm>
        </p:spPr>
        <p:txBody>
          <a:bodyPr>
            <a:noAutofit/>
          </a:bodyPr>
          <a:lstStyle/>
          <a:p>
            <a:pPr algn="ctr" fontAlgn="auto">
              <a:spcAft>
                <a:spcPts val="0"/>
              </a:spcAft>
              <a:defRPr/>
            </a:pPr>
            <a:r>
              <a:rPr lang="en-US" sz="4000" b="1" dirty="0" smtClean="0"/>
              <a:t>The core values of IMR</a:t>
            </a:r>
          </a:p>
        </p:txBody>
      </p:sp>
      <p:grpSp>
        <p:nvGrpSpPr>
          <p:cNvPr id="5" name="Group 4"/>
          <p:cNvGrpSpPr>
            <a:grpSpLocks/>
          </p:cNvGrpSpPr>
          <p:nvPr/>
        </p:nvGrpSpPr>
        <p:grpSpPr bwMode="auto">
          <a:xfrm>
            <a:off x="3078163" y="838200"/>
            <a:ext cx="3046412" cy="3200400"/>
            <a:chOff x="2891366" y="1447800"/>
            <a:chExt cx="3426327" cy="3200400"/>
          </a:xfrm>
        </p:grpSpPr>
        <p:sp>
          <p:nvSpPr>
            <p:cNvPr id="6" name="Oval 5"/>
            <p:cNvSpPr/>
            <p:nvPr/>
          </p:nvSpPr>
          <p:spPr>
            <a:xfrm>
              <a:off x="2891366" y="1447800"/>
              <a:ext cx="3426327" cy="3200400"/>
            </a:xfrm>
            <a:prstGeom prst="ellipse">
              <a:avLst/>
            </a:prstGeom>
            <a:solidFill>
              <a:schemeClr val="accent1">
                <a:lumMod val="20000"/>
                <a:lumOff val="80000"/>
                <a:alpha val="49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3500635" y="1911769"/>
              <a:ext cx="2283623" cy="369888"/>
            </a:xfrm>
            <a:prstGeom prst="rect">
              <a:avLst/>
            </a:prstGeom>
            <a:noFill/>
          </p:spPr>
          <p:txBody>
            <a:bodyPr>
              <a:spAutoFit/>
            </a:bodyPr>
            <a:lstStyle/>
            <a:p>
              <a:pPr algn="ctr" fontAlgn="auto">
                <a:spcBef>
                  <a:spcPts val="0"/>
                </a:spcBef>
                <a:spcAft>
                  <a:spcPts val="0"/>
                </a:spcAft>
                <a:defRPr/>
              </a:pPr>
              <a:r>
                <a:rPr lang="en-US" dirty="0">
                  <a:solidFill>
                    <a:schemeClr val="bg1">
                      <a:lumMod val="75000"/>
                    </a:schemeClr>
                  </a:solidFill>
                  <a:effectLst>
                    <a:outerShdw blurRad="38100" dist="38100" dir="2700000" algn="tl">
                      <a:srgbClr val="000000">
                        <a:alpha val="43137"/>
                      </a:srgbClr>
                    </a:outerShdw>
                  </a:effectLst>
                  <a:latin typeface="Tahoma" pitchFamily="34" charset="0"/>
                  <a:cs typeface="Tahoma" pitchFamily="34" charset="0"/>
                </a:rPr>
                <a:t>Respect</a:t>
              </a:r>
            </a:p>
          </p:txBody>
        </p:sp>
      </p:grpSp>
      <p:grpSp>
        <p:nvGrpSpPr>
          <p:cNvPr id="8" name="Group 7"/>
          <p:cNvGrpSpPr>
            <a:grpSpLocks/>
          </p:cNvGrpSpPr>
          <p:nvPr/>
        </p:nvGrpSpPr>
        <p:grpSpPr bwMode="auto">
          <a:xfrm>
            <a:off x="4194175" y="1909480"/>
            <a:ext cx="3044825" cy="3200400"/>
            <a:chOff x="4041273" y="2590800"/>
            <a:chExt cx="3426327" cy="3200400"/>
          </a:xfrm>
        </p:grpSpPr>
        <p:sp>
          <p:nvSpPr>
            <p:cNvPr id="9" name="Oval 8"/>
            <p:cNvSpPr/>
            <p:nvPr/>
          </p:nvSpPr>
          <p:spPr>
            <a:xfrm>
              <a:off x="4041273" y="2590800"/>
              <a:ext cx="3426327" cy="3200400"/>
            </a:xfrm>
            <a:prstGeom prst="ellipse">
              <a:avLst/>
            </a:prstGeom>
            <a:solidFill>
              <a:schemeClr val="accent1">
                <a:lumMod val="20000"/>
                <a:lumOff val="80000"/>
                <a:alpha val="49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75000"/>
                  </a:schemeClr>
                </a:solidFill>
              </a:endParaRPr>
            </a:p>
          </p:txBody>
        </p:sp>
        <p:sp>
          <p:nvSpPr>
            <p:cNvPr id="10" name="TextBox 9"/>
            <p:cNvSpPr txBox="1"/>
            <p:nvPr/>
          </p:nvSpPr>
          <p:spPr>
            <a:xfrm>
              <a:off x="5599019" y="4033838"/>
              <a:ext cx="1868581" cy="369887"/>
            </a:xfrm>
            <a:prstGeom prst="rect">
              <a:avLst/>
            </a:prstGeom>
            <a:noFill/>
          </p:spPr>
          <p:txBody>
            <a:bodyPr>
              <a:spAutoFit/>
            </a:bodyPr>
            <a:lstStyle/>
            <a:p>
              <a:pPr algn="r" fontAlgn="auto">
                <a:spcBef>
                  <a:spcPts val="0"/>
                </a:spcBef>
                <a:spcAft>
                  <a:spcPts val="0"/>
                </a:spcAft>
                <a:defRPr/>
              </a:pPr>
              <a:r>
                <a:rPr lang="en-US" dirty="0">
                  <a:solidFill>
                    <a:schemeClr val="bg1">
                      <a:lumMod val="75000"/>
                    </a:schemeClr>
                  </a:solidFill>
                  <a:effectLst>
                    <a:outerShdw blurRad="38100" dist="38100" dir="2700000" algn="tl">
                      <a:srgbClr val="000000">
                        <a:alpha val="43137"/>
                      </a:srgbClr>
                    </a:outerShdw>
                  </a:effectLst>
                  <a:latin typeface="Tahoma" pitchFamily="34" charset="0"/>
                  <a:cs typeface="Tahoma" pitchFamily="34" charset="0"/>
                </a:rPr>
                <a:t>Collaboration</a:t>
              </a:r>
            </a:p>
          </p:txBody>
        </p:sp>
      </p:grpSp>
      <p:grpSp>
        <p:nvGrpSpPr>
          <p:cNvPr id="11" name="Group 10"/>
          <p:cNvGrpSpPr>
            <a:grpSpLocks/>
          </p:cNvGrpSpPr>
          <p:nvPr/>
        </p:nvGrpSpPr>
        <p:grpSpPr bwMode="auto">
          <a:xfrm>
            <a:off x="1828800" y="1927410"/>
            <a:ext cx="3044825" cy="3200400"/>
            <a:chOff x="1602873" y="2590800"/>
            <a:chExt cx="3426327" cy="3200400"/>
          </a:xfrm>
        </p:grpSpPr>
        <p:sp>
          <p:nvSpPr>
            <p:cNvPr id="12" name="Oval 11"/>
            <p:cNvSpPr/>
            <p:nvPr/>
          </p:nvSpPr>
          <p:spPr>
            <a:xfrm>
              <a:off x="1602873" y="2590800"/>
              <a:ext cx="3426327" cy="3200400"/>
            </a:xfrm>
            <a:prstGeom prst="ellipse">
              <a:avLst/>
            </a:prstGeom>
            <a:solidFill>
              <a:schemeClr val="accent1">
                <a:lumMod val="20000"/>
                <a:lumOff val="80000"/>
                <a:alpha val="49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75000"/>
                  </a:schemeClr>
                </a:solidFill>
              </a:endParaRPr>
            </a:p>
          </p:txBody>
        </p:sp>
        <p:sp>
          <p:nvSpPr>
            <p:cNvPr id="13" name="TextBox 12"/>
            <p:cNvSpPr txBox="1"/>
            <p:nvPr/>
          </p:nvSpPr>
          <p:spPr>
            <a:xfrm>
              <a:off x="1610019" y="4033838"/>
              <a:ext cx="1970407" cy="369887"/>
            </a:xfrm>
            <a:prstGeom prst="rect">
              <a:avLst/>
            </a:prstGeom>
            <a:noFill/>
          </p:spPr>
          <p:txBody>
            <a:bodyPr>
              <a:spAutoFit/>
            </a:bodyPr>
            <a:lstStyle/>
            <a:p>
              <a:pPr fontAlgn="auto">
                <a:spcBef>
                  <a:spcPts val="0"/>
                </a:spcBef>
                <a:spcAft>
                  <a:spcPts val="0"/>
                </a:spcAft>
                <a:defRPr/>
              </a:pPr>
              <a:r>
                <a:rPr lang="en-US" dirty="0">
                  <a:solidFill>
                    <a:schemeClr val="bg1">
                      <a:lumMod val="75000"/>
                    </a:schemeClr>
                  </a:solidFill>
                  <a:effectLst>
                    <a:outerShdw blurRad="38100" dist="38100" dir="2700000" algn="tl">
                      <a:srgbClr val="000000">
                        <a:alpha val="43137"/>
                      </a:srgbClr>
                    </a:outerShdw>
                  </a:effectLst>
                  <a:latin typeface="Tahoma" pitchFamily="34" charset="0"/>
                  <a:cs typeface="Tahoma" pitchFamily="34" charset="0"/>
                </a:rPr>
                <a:t>Compassion</a:t>
              </a:r>
            </a:p>
          </p:txBody>
        </p:sp>
      </p:grpSp>
      <p:grpSp>
        <p:nvGrpSpPr>
          <p:cNvPr id="14" name="Group 13"/>
          <p:cNvGrpSpPr>
            <a:grpSpLocks/>
          </p:cNvGrpSpPr>
          <p:nvPr/>
        </p:nvGrpSpPr>
        <p:grpSpPr bwMode="auto">
          <a:xfrm>
            <a:off x="3078163" y="2971800"/>
            <a:ext cx="3046412" cy="3200400"/>
            <a:chOff x="2891366" y="3581400"/>
            <a:chExt cx="3426327" cy="3200400"/>
          </a:xfrm>
        </p:grpSpPr>
        <p:sp>
          <p:nvSpPr>
            <p:cNvPr id="15" name="Oval 14"/>
            <p:cNvSpPr/>
            <p:nvPr/>
          </p:nvSpPr>
          <p:spPr>
            <a:xfrm>
              <a:off x="2891366" y="3581400"/>
              <a:ext cx="3426327" cy="3200400"/>
            </a:xfrm>
            <a:prstGeom prst="ellipse">
              <a:avLst/>
            </a:prstGeom>
            <a:solidFill>
              <a:schemeClr val="accent1">
                <a:lumMod val="20000"/>
                <a:lumOff val="80000"/>
                <a:alpha val="49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75000"/>
                  </a:schemeClr>
                </a:solidFill>
              </a:endParaRPr>
            </a:p>
          </p:txBody>
        </p:sp>
        <p:sp>
          <p:nvSpPr>
            <p:cNvPr id="16" name="TextBox 15"/>
            <p:cNvSpPr txBox="1"/>
            <p:nvPr/>
          </p:nvSpPr>
          <p:spPr>
            <a:xfrm>
              <a:off x="3255603" y="5867400"/>
              <a:ext cx="2697853" cy="369888"/>
            </a:xfrm>
            <a:prstGeom prst="rect">
              <a:avLst/>
            </a:prstGeom>
            <a:noFill/>
          </p:spPr>
          <p:txBody>
            <a:bodyPr>
              <a:spAutoFit/>
            </a:bodyPr>
            <a:lstStyle/>
            <a:p>
              <a:pPr algn="ctr" fontAlgn="auto">
                <a:spcBef>
                  <a:spcPts val="0"/>
                </a:spcBef>
                <a:spcAft>
                  <a:spcPts val="0"/>
                </a:spcAft>
                <a:defRPr/>
              </a:pPr>
              <a:r>
                <a:rPr lang="en-US" dirty="0">
                  <a:solidFill>
                    <a:schemeClr val="bg1">
                      <a:lumMod val="75000"/>
                    </a:schemeClr>
                  </a:solidFill>
                  <a:effectLst>
                    <a:outerShdw blurRad="38100" dist="38100" dir="2700000" algn="tl">
                      <a:srgbClr val="000000">
                        <a:alpha val="43137"/>
                      </a:srgbClr>
                    </a:outerShdw>
                  </a:effectLst>
                  <a:latin typeface="Tahoma" pitchFamily="34" charset="0"/>
                  <a:cs typeface="Tahoma" pitchFamily="34" charset="0"/>
                </a:rPr>
                <a:t>Choice</a:t>
              </a:r>
            </a:p>
          </p:txBody>
        </p:sp>
      </p:grpSp>
      <p:sp>
        <p:nvSpPr>
          <p:cNvPr id="17" name="TextBox 16"/>
          <p:cNvSpPr txBox="1"/>
          <p:nvPr/>
        </p:nvSpPr>
        <p:spPr>
          <a:xfrm>
            <a:off x="3738563" y="3065930"/>
            <a:ext cx="1747837" cy="954088"/>
          </a:xfrm>
          <a:prstGeom prst="rect">
            <a:avLst/>
          </a:prstGeom>
          <a:noFill/>
        </p:spPr>
        <p:txBody>
          <a:bodyPr>
            <a:spAutoFit/>
          </a:bodyPr>
          <a:lstStyle/>
          <a:p>
            <a:pPr algn="ctr" fontAlgn="auto">
              <a:spcBef>
                <a:spcPts val="0"/>
              </a:spcBef>
              <a:spcAft>
                <a:spcPts val="0"/>
              </a:spcAft>
              <a:defRPr/>
            </a:pPr>
            <a:r>
              <a:rPr lang="en-US" sz="2800" b="1" dirty="0">
                <a:solidFill>
                  <a:schemeClr val="bg1">
                    <a:lumMod val="75000"/>
                  </a:schemeClr>
                </a:solidFill>
                <a:effectLst>
                  <a:outerShdw blurRad="38100" dist="38100" dir="2700000" algn="tl">
                    <a:srgbClr val="000000">
                      <a:alpha val="43137"/>
                    </a:srgbClr>
                  </a:outerShdw>
                </a:effectLst>
                <a:latin typeface="Tahoma" pitchFamily="34" charset="0"/>
                <a:cs typeface="Tahoma" pitchFamily="34" charset="0"/>
              </a:rPr>
              <a:t>Building hope</a:t>
            </a: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36</a:t>
            </a:fld>
            <a:endParaRPr lang="en-US"/>
          </a:p>
        </p:txBody>
      </p:sp>
    </p:spTree>
    <p:extLst>
      <p:ext uri="{BB962C8B-B14F-4D97-AF65-F5344CB8AC3E}">
        <p14:creationId xmlns:p14="http://schemas.microsoft.com/office/powerpoint/2010/main" val="3511017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3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out)">
                                      <p:cBhvr>
                                        <p:cTn id="17" dur="20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3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Building hope</a:t>
            </a:r>
            <a:endParaRPr lang="en-US" dirty="0"/>
          </a:p>
        </p:txBody>
      </p:sp>
      <p:sp>
        <p:nvSpPr>
          <p:cNvPr id="3" name="Content Placeholder 2"/>
          <p:cNvSpPr>
            <a:spLocks noGrp="1"/>
          </p:cNvSpPr>
          <p:nvPr>
            <p:ph sz="quarter" idx="13"/>
          </p:nvPr>
        </p:nvSpPr>
        <p:spPr>
          <a:xfrm>
            <a:off x="609600" y="1600200"/>
            <a:ext cx="7924800" cy="4876800"/>
          </a:xfrm>
        </p:spPr>
        <p:txBody>
          <a:bodyPr>
            <a:normAutofit/>
          </a:bodyPr>
          <a:lstStyle/>
          <a:p>
            <a:pPr fontAlgn="auto">
              <a:buFont typeface="Arial" pitchFamily="34" charset="0"/>
              <a:buChar char="•"/>
              <a:defRPr/>
            </a:pPr>
            <a:r>
              <a:rPr lang="en-US" sz="2600" dirty="0" smtClean="0"/>
              <a:t>Predicting the future and the course of mental illness can be difficult</a:t>
            </a:r>
          </a:p>
          <a:p>
            <a:pPr fontAlgn="auto">
              <a:buFont typeface="Arial" pitchFamily="34" charset="0"/>
              <a:buChar char="•"/>
              <a:defRPr/>
            </a:pPr>
            <a:r>
              <a:rPr lang="en-US" sz="2600" dirty="0" smtClean="0"/>
              <a:t>Those who actively participate in treatment and utilize effective coping skills have better quality of life</a:t>
            </a:r>
          </a:p>
          <a:p>
            <a:pPr fontAlgn="auto">
              <a:buFont typeface="Arial" pitchFamily="34" charset="0"/>
              <a:buChar char="•"/>
              <a:defRPr/>
            </a:pPr>
            <a:r>
              <a:rPr lang="en-US" sz="2600" dirty="0" smtClean="0"/>
              <a:t>Clients often report that having another person believe in them is empowering and validating</a:t>
            </a:r>
          </a:p>
          <a:p>
            <a:pPr fontAlgn="auto">
              <a:buFont typeface="Arial" pitchFamily="34" charset="0"/>
              <a:buChar char="•"/>
              <a:defRPr/>
            </a:pPr>
            <a:r>
              <a:rPr lang="en-US" sz="2600" dirty="0" smtClean="0"/>
              <a:t>IMR practitioners retain an attitude of hope and optimism, even when the client may be pessimistic </a:t>
            </a:r>
            <a:endParaRPr lang="en-US" sz="2600"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par>
                                <p:cTn id="13" presetID="3" presetClass="emph" presetSubtype="2" fill="hold" nodeType="withEffect">
                                  <p:stCondLst>
                                    <p:cond delay="0"/>
                                  </p:stCondLst>
                                  <p:childTnLst>
                                    <p:animClr clrSpc="rgb" dir="cw">
                                      <p:cBhvr override="childStyle">
                                        <p:cTn id="14" dur="1000" fill="hold"/>
                                        <p:tgtEl>
                                          <p:spTgt spid="3">
                                            <p:txEl>
                                              <p:pRg st="0" end="0"/>
                                            </p:txEl>
                                          </p:spTgt>
                                        </p:tgtEl>
                                        <p:attrNameLst>
                                          <p:attrName>style.color</p:attrName>
                                        </p:attrNameLst>
                                      </p:cBhvr>
                                      <p:to>
                                        <a:srgbClr val="333333"/>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1000"/>
                                        <p:tgtEl>
                                          <p:spTgt spid="3">
                                            <p:txEl>
                                              <p:pRg st="2" end="2"/>
                                            </p:txEl>
                                          </p:spTgt>
                                        </p:tgtEl>
                                      </p:cBhvr>
                                    </p:animEffect>
                                  </p:childTnLst>
                                </p:cTn>
                              </p:par>
                              <p:par>
                                <p:cTn id="20" presetID="3" presetClass="emph" presetSubtype="2" fill="hold" nodeType="withEffect">
                                  <p:stCondLst>
                                    <p:cond delay="0"/>
                                  </p:stCondLst>
                                  <p:childTnLst>
                                    <p:animClr clrSpc="rgb" dir="cw">
                                      <p:cBhvr override="childStyle">
                                        <p:cTn id="21" dur="1000" fill="hold"/>
                                        <p:tgtEl>
                                          <p:spTgt spid="3">
                                            <p:txEl>
                                              <p:pRg st="1" end="1"/>
                                            </p:txEl>
                                          </p:spTgt>
                                        </p:tgtEl>
                                        <p:attrNameLst>
                                          <p:attrName>style.color</p:attrName>
                                        </p:attrNameLst>
                                      </p:cBhvr>
                                      <p:to>
                                        <a:srgbClr val="333333"/>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1000"/>
                                        <p:tgtEl>
                                          <p:spTgt spid="3">
                                            <p:txEl>
                                              <p:pRg st="3" end="3"/>
                                            </p:txEl>
                                          </p:spTgt>
                                        </p:tgtEl>
                                      </p:cBhvr>
                                    </p:animEffect>
                                  </p:childTnLst>
                                </p:cTn>
                              </p:par>
                              <p:par>
                                <p:cTn id="27" presetID="3" presetClass="emph" presetSubtype="2" fill="hold" nodeType="withEffect">
                                  <p:stCondLst>
                                    <p:cond delay="0"/>
                                  </p:stCondLst>
                                  <p:childTnLst>
                                    <p:animClr clrSpc="rgb" dir="cw">
                                      <p:cBhvr override="childStyle">
                                        <p:cTn id="28" dur="1000" fill="hold"/>
                                        <p:tgtEl>
                                          <p:spTgt spid="3">
                                            <p:txEl>
                                              <p:pRg st="2" end="2"/>
                                            </p:txEl>
                                          </p:spTgt>
                                        </p:tgtEl>
                                        <p:attrNameLst>
                                          <p:attrName>style.color</p:attrName>
                                        </p:attrNameLst>
                                      </p:cBhvr>
                                      <p:to>
                                        <a:srgbClr val="333333"/>
                                      </p:to>
                                    </p:animClr>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2000" fill="hold"/>
                                        <p:tgtEl>
                                          <p:spTgt spid="3">
                                            <p:txEl>
                                              <p:pRg st="3" end="3"/>
                                            </p:txEl>
                                          </p:spTgt>
                                        </p:tgtEl>
                                        <p:attrNameLst>
                                          <p:attrName>style.color</p:attrName>
                                        </p:attrNameLst>
                                      </p:cBhvr>
                                      <p:to>
                                        <a:srgbClr val="FFFFFF"/>
                                      </p:to>
                                    </p:animClr>
                                  </p:childTnLst>
                                </p:cTn>
                              </p:par>
                              <p:par>
                                <p:cTn id="33" presetID="3" presetClass="emph" presetSubtype="2" fill="hold" nodeType="withEffect">
                                  <p:stCondLst>
                                    <p:cond delay="0"/>
                                  </p:stCondLst>
                                  <p:childTnLst>
                                    <p:animClr clrSpc="rgb" dir="cw">
                                      <p:cBhvr override="childStyle">
                                        <p:cTn id="34" dur="2000" fill="hold"/>
                                        <p:tgtEl>
                                          <p:spTgt spid="3">
                                            <p:txEl>
                                              <p:pRg st="2" end="2"/>
                                            </p:txEl>
                                          </p:spTgt>
                                        </p:tgtEl>
                                        <p:attrNameLst>
                                          <p:attrName>style.color</p:attrName>
                                        </p:attrNameLst>
                                      </p:cBhvr>
                                      <p:to>
                                        <a:srgbClr val="FFFFFF"/>
                                      </p:to>
                                    </p:animClr>
                                  </p:childTnLst>
                                </p:cTn>
                              </p:par>
                              <p:par>
                                <p:cTn id="35" presetID="3" presetClass="emph" presetSubtype="2" fill="hold" nodeType="withEffect">
                                  <p:stCondLst>
                                    <p:cond delay="0"/>
                                  </p:stCondLst>
                                  <p:childTnLst>
                                    <p:animClr clrSpc="rgb" dir="cw">
                                      <p:cBhvr override="childStyle">
                                        <p:cTn id="36" dur="2000" fill="hold"/>
                                        <p:tgtEl>
                                          <p:spTgt spid="3">
                                            <p:txEl>
                                              <p:pRg st="1" end="1"/>
                                            </p:txEl>
                                          </p:spTgt>
                                        </p:tgtEl>
                                        <p:attrNameLst>
                                          <p:attrName>style.color</p:attrName>
                                        </p:attrNameLst>
                                      </p:cBhvr>
                                      <p:to>
                                        <a:srgbClr val="FFFFFF"/>
                                      </p:to>
                                    </p:animClr>
                                  </p:childTnLst>
                                </p:cTn>
                              </p:par>
                              <p:par>
                                <p:cTn id="37" presetID="3" presetClass="emph" presetSubtype="2" fill="hold" nodeType="withEffect">
                                  <p:stCondLst>
                                    <p:cond delay="0"/>
                                  </p:stCondLst>
                                  <p:childTnLst>
                                    <p:animClr clrSpc="rgb" dir="cw">
                                      <p:cBhvr override="childStyle">
                                        <p:cTn id="38" dur="2000" fill="hold"/>
                                        <p:tgtEl>
                                          <p:spTgt spid="3">
                                            <p:txEl>
                                              <p:pRg st="0" end="0"/>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1143000"/>
            <a:ext cx="5638800" cy="4953000"/>
          </a:xfrm>
        </p:spPr>
        <p:txBody>
          <a:bodyPr>
            <a:noAutofit/>
          </a:bodyPr>
          <a:lstStyle/>
          <a:p>
            <a:pPr fontAlgn="auto">
              <a:buFont typeface="Arial" pitchFamily="34" charset="0"/>
              <a:buChar char="•"/>
              <a:defRPr/>
            </a:pPr>
            <a:r>
              <a:rPr lang="en-US" sz="2200" dirty="0" smtClean="0">
                <a:latin typeface="Calibri" panose="020F0502020204030204" pitchFamily="34" charset="0"/>
              </a:rPr>
              <a:t>Clients know what has been helpful and what has not</a:t>
            </a:r>
          </a:p>
          <a:p>
            <a:pPr fontAlgn="auto">
              <a:buFont typeface="Arial" pitchFamily="34" charset="0"/>
              <a:buChar char="•"/>
              <a:defRPr/>
            </a:pPr>
            <a:r>
              <a:rPr lang="en-US" sz="2200" dirty="0" smtClean="0">
                <a:latin typeface="Calibri" panose="020F0502020204030204" pitchFamily="34" charset="0"/>
              </a:rPr>
              <a:t>IMR practitioners are more effective in helping clients make progress toward their personal goals if they pay close attention to consumers’ expertise</a:t>
            </a:r>
          </a:p>
          <a:p>
            <a:pPr fontAlgn="auto">
              <a:buFont typeface="Arial" pitchFamily="34" charset="0"/>
              <a:buChar char="•"/>
              <a:defRPr/>
            </a:pPr>
            <a:r>
              <a:rPr lang="en-US" sz="2200" dirty="0">
                <a:latin typeface="Calibri" panose="020F0502020204030204" pitchFamily="34" charset="0"/>
              </a:rPr>
              <a:t>People are full glasses rather than empty glasses who need things from us.</a:t>
            </a:r>
          </a:p>
          <a:p>
            <a:pPr fontAlgn="auto">
              <a:buFont typeface="Arial" pitchFamily="34" charset="0"/>
              <a:buChar char="•"/>
              <a:defRPr/>
            </a:pPr>
            <a:r>
              <a:rPr lang="en-US" sz="2200" dirty="0">
                <a:latin typeface="Calibri" panose="020F0502020204030204" pitchFamily="34" charset="0"/>
              </a:rPr>
              <a:t>People have expertise about themselves.</a:t>
            </a:r>
          </a:p>
          <a:p>
            <a:pPr fontAlgn="auto">
              <a:buFont typeface="Arial" pitchFamily="34" charset="0"/>
              <a:buChar char="•"/>
              <a:defRPr/>
            </a:pPr>
            <a:r>
              <a:rPr lang="en-US" sz="2200" dirty="0">
                <a:latin typeface="Calibri" panose="020F0502020204030204" pitchFamily="34" charset="0"/>
              </a:rPr>
              <a:t>People have motivation, even if it’s hard to see.</a:t>
            </a:r>
          </a:p>
          <a:p>
            <a:pPr fontAlgn="auto">
              <a:buFont typeface="Arial" pitchFamily="34" charset="0"/>
              <a:buChar char="•"/>
              <a:defRPr/>
            </a:pPr>
            <a:r>
              <a:rPr lang="en-US" sz="2200" dirty="0">
                <a:latin typeface="Calibri" panose="020F0502020204030204" pitchFamily="34" charset="0"/>
              </a:rPr>
              <a:t>We want to help them see what they already have in themselves</a:t>
            </a:r>
            <a:r>
              <a:rPr lang="en-US" sz="2200" dirty="0">
                <a:solidFill>
                  <a:srgbClr val="FFFFFF"/>
                </a:solidFill>
                <a:latin typeface="Calibri" panose="020F0502020204030204" pitchFamily="34" charset="0"/>
              </a:rPr>
              <a:t>.</a:t>
            </a:r>
          </a:p>
        </p:txBody>
      </p:sp>
      <p:sp>
        <p:nvSpPr>
          <p:cNvPr id="2" name="Title 1"/>
          <p:cNvSpPr>
            <a:spLocks noGrp="1"/>
          </p:cNvSpPr>
          <p:nvPr>
            <p:ph type="title"/>
          </p:nvPr>
        </p:nvSpPr>
        <p:spPr>
          <a:xfrm>
            <a:off x="609600" y="-152400"/>
            <a:ext cx="7924800" cy="1143000"/>
          </a:xfrm>
        </p:spPr>
        <p:txBody>
          <a:bodyPr/>
          <a:lstStyle/>
          <a:p>
            <a:pPr fontAlgn="auto">
              <a:spcAft>
                <a:spcPts val="0"/>
              </a:spcAft>
              <a:defRPr/>
            </a:pPr>
            <a:r>
              <a:rPr lang="en-US" dirty="0" smtClean="0"/>
              <a:t>Recognize clients as experts</a:t>
            </a:r>
            <a:endParaRPr lang="en-US" dirty="0"/>
          </a:p>
        </p:txBody>
      </p:sp>
      <p:pic>
        <p:nvPicPr>
          <p:cNvPr id="28676" name="Content Placeholder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7538" y="1447800"/>
            <a:ext cx="3065462"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6"/>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b="6432"/>
          <a:stretch/>
        </p:blipFill>
        <p:spPr bwMode="auto">
          <a:xfrm>
            <a:off x="5697143" y="1490440"/>
            <a:ext cx="3065857" cy="4295775"/>
          </a:xfrm>
          <a:prstGeom prst="rect">
            <a:avLst/>
          </a:prstGeom>
          <a:noFill/>
          <a:ln w="12700">
            <a:noFill/>
            <a:miter lim="800000"/>
            <a:headEnd/>
            <a:tailEnd/>
          </a:ln>
          <a:effectLst/>
        </p:spPr>
      </p:pic>
      <p:sp>
        <p:nvSpPr>
          <p:cNvPr id="28678" name="TextBox 6"/>
          <p:cNvSpPr txBox="1">
            <a:spLocks noChangeArrowheads="1"/>
          </p:cNvSpPr>
          <p:nvPr/>
        </p:nvSpPr>
        <p:spPr bwMode="auto">
          <a:xfrm>
            <a:off x="0" y="6611938"/>
            <a:ext cx="8466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r>
              <a:rPr lang="en-US" altLang="en-US" sz="1000">
                <a:solidFill>
                  <a:srgbClr val="FFFFFF"/>
                </a:solidFill>
                <a:latin typeface="Calibri" pitchFamily="34" charset="0"/>
              </a:rPr>
              <a:t>flickr photo by by claire http://flickr.com/photos/35137234@N06/4230612281 shared under a Creative Commons (BY) license</a:t>
            </a:r>
          </a:p>
        </p:txBody>
      </p:sp>
      <p:sp>
        <p:nvSpPr>
          <p:cNvPr id="6" name="Slide Number Placeholder 5"/>
          <p:cNvSpPr>
            <a:spLocks noGrp="1"/>
          </p:cNvSpPr>
          <p:nvPr>
            <p:ph type="sldNum" sz="quarter" idx="17"/>
          </p:nvPr>
        </p:nvSpPr>
        <p:spPr/>
        <p:txBody>
          <a:bodyPr/>
          <a:lstStyle/>
          <a:p>
            <a:pPr>
              <a:defRPr/>
            </a:pPr>
            <a:fld id="{9C6B3279-1FEE-4CF1-9074-407D38670DB0}" type="slidenum">
              <a:rPr lang="en-US" smtClean="0"/>
              <a:pPr>
                <a:defRPr/>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7924800" cy="1143000"/>
          </a:xfrm>
        </p:spPr>
        <p:txBody>
          <a:bodyPr/>
          <a:lstStyle/>
          <a:p>
            <a:pPr fontAlgn="auto">
              <a:spcAft>
                <a:spcPts val="0"/>
              </a:spcAft>
              <a:defRPr/>
            </a:pPr>
            <a:r>
              <a:rPr lang="en-US" dirty="0" smtClean="0"/>
              <a:t>Emphasize personal choice</a:t>
            </a:r>
            <a:endParaRPr lang="en-US" dirty="0"/>
          </a:p>
        </p:txBody>
      </p:sp>
      <p:sp>
        <p:nvSpPr>
          <p:cNvPr id="6" name="Content Placeholder 5"/>
          <p:cNvSpPr>
            <a:spLocks noGrp="1"/>
          </p:cNvSpPr>
          <p:nvPr>
            <p:ph sz="quarter" idx="13"/>
          </p:nvPr>
        </p:nvSpPr>
        <p:spPr/>
        <p:txBody>
          <a:bodyPr>
            <a:noAutofit/>
          </a:bodyPr>
          <a:lstStyle/>
          <a:p>
            <a:pPr fontAlgn="auto">
              <a:buFont typeface="Arial" pitchFamily="34" charset="0"/>
              <a:buChar char="•"/>
              <a:defRPr/>
            </a:pPr>
            <a:r>
              <a:rPr lang="en-US" dirty="0" smtClean="0"/>
              <a:t>Clients have the ability and the right to choose </a:t>
            </a:r>
          </a:p>
          <a:p>
            <a:pPr fontAlgn="auto">
              <a:buFont typeface="Arial" pitchFamily="34" charset="0"/>
              <a:buChar char="•"/>
              <a:defRPr/>
            </a:pPr>
            <a:r>
              <a:rPr lang="en-US" dirty="0" smtClean="0"/>
              <a:t>The goal of IMR Practitioners is to give clients the information and skills they need to make choices about their own treatment</a:t>
            </a:r>
          </a:p>
          <a:p>
            <a:pPr fontAlgn="auto">
              <a:buFont typeface="Arial" pitchFamily="34" charset="0"/>
              <a:buChar char="•"/>
              <a:defRPr/>
            </a:pPr>
            <a:r>
              <a:rPr lang="en-US" altLang="en-US" dirty="0"/>
              <a:t>Responsibility for change is left with the client</a:t>
            </a:r>
          </a:p>
          <a:p>
            <a:pPr fontAlgn="auto">
              <a:buFont typeface="Arial" pitchFamily="34" charset="0"/>
              <a:buChar char="•"/>
              <a:defRPr/>
            </a:pPr>
            <a:r>
              <a:rPr lang="en-US" altLang="en-US" dirty="0"/>
              <a:t>Change arises from within rather than imposed from without</a:t>
            </a:r>
          </a:p>
          <a:p>
            <a:pPr fontAlgn="auto">
              <a:buFont typeface="Arial" pitchFamily="34" charset="0"/>
              <a:buChar char="•"/>
              <a:defRPr/>
            </a:pPr>
            <a:r>
              <a:rPr lang="en-US" altLang="en-US" dirty="0"/>
              <a:t>Emphasis on client’s personal choice for deciding future behavior</a:t>
            </a:r>
          </a:p>
          <a:p>
            <a:pPr fontAlgn="auto">
              <a:buFont typeface="Arial" pitchFamily="34" charset="0"/>
              <a:buChar char="•"/>
              <a:defRPr/>
            </a:pPr>
            <a:r>
              <a:rPr lang="en-US" altLang="en-US" dirty="0"/>
              <a:t>Focus on eliciting the client’s own </a:t>
            </a:r>
            <a:r>
              <a:rPr lang="en-US" altLang="en-US" dirty="0" smtClean="0"/>
              <a:t>concerns</a:t>
            </a:r>
            <a:endParaRPr lang="en-US" altLang="en-US" dirty="0"/>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left)">
                                      <p:cBhvr>
                                        <p:cTn id="19" dur="500"/>
                                        <p:tgtEl>
                                          <p:spTgt spid="6">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left)">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100" dirty="0"/>
              <a:t>One of the most dominant and widely-studied psychological approaches to behavioral modification</a:t>
            </a:r>
          </a:p>
          <a:p>
            <a:r>
              <a:rPr lang="en-US" sz="2100" dirty="0"/>
              <a:t>Effective in managing depression, anxiety, anger, violence and criminal activities</a:t>
            </a:r>
          </a:p>
          <a:p>
            <a:r>
              <a:rPr lang="en-US" sz="2100" dirty="0"/>
              <a:t>Modifies ways participants respond to automatic thoughts and emotional reactions related to stressful, external stimuli </a:t>
            </a:r>
          </a:p>
          <a:p>
            <a:r>
              <a:rPr lang="en-US" sz="2100" dirty="0"/>
              <a:t>Assists in developing new coping skills and supplanting distortions in thinking</a:t>
            </a:r>
          </a:p>
        </p:txBody>
      </p:sp>
      <p:sp>
        <p:nvSpPr>
          <p:cNvPr id="3" name="Slide Number Placeholder 2"/>
          <p:cNvSpPr>
            <a:spLocks noGrp="1"/>
          </p:cNvSpPr>
          <p:nvPr>
            <p:ph type="sldNum" sz="quarter" idx="12"/>
          </p:nvPr>
        </p:nvSpPr>
        <p:spPr/>
        <p:txBody>
          <a:bodyPr/>
          <a:lstStyle/>
          <a:p>
            <a:fld id="{7758C947-2B43-4374-B8F4-425B08D2A97A}" type="slidenum">
              <a:rPr lang="en-US" smtClean="0"/>
              <a:pPr/>
              <a:t>4</a:t>
            </a:fld>
            <a:endParaRPr lang="en-US"/>
          </a:p>
        </p:txBody>
      </p:sp>
      <p:sp>
        <p:nvSpPr>
          <p:cNvPr id="4" name="Title 3"/>
          <p:cNvSpPr>
            <a:spLocks noGrp="1"/>
          </p:cNvSpPr>
          <p:nvPr>
            <p:ph type="title"/>
          </p:nvPr>
        </p:nvSpPr>
        <p:spPr/>
        <p:txBody>
          <a:bodyPr/>
          <a:lstStyle/>
          <a:p>
            <a:r>
              <a:rPr lang="en-US" dirty="0" smtClean="0"/>
              <a:t>Cognitive Behavioral Therapy</a:t>
            </a:r>
            <a:endParaRPr lang="en-US" dirty="0"/>
          </a:p>
        </p:txBody>
      </p:sp>
    </p:spTree>
    <p:extLst>
      <p:ext uri="{BB962C8B-B14F-4D97-AF65-F5344CB8AC3E}">
        <p14:creationId xmlns:p14="http://schemas.microsoft.com/office/powerpoint/2010/main" val="8315344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Establish a collaborative relationship</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altLang="en-US" sz="2800" dirty="0" smtClean="0"/>
              <a:t>Nonjudgmental </a:t>
            </a:r>
            <a:r>
              <a:rPr lang="en-US" altLang="en-US" sz="2800" dirty="0"/>
              <a:t>and collaborative</a:t>
            </a:r>
          </a:p>
          <a:p>
            <a:pPr fontAlgn="auto">
              <a:buFont typeface="Arial" pitchFamily="34" charset="0"/>
              <a:buChar char="•"/>
              <a:defRPr/>
            </a:pPr>
            <a:r>
              <a:rPr lang="en-US" altLang="en-US" sz="2800" dirty="0" smtClean="0"/>
              <a:t>Based </a:t>
            </a:r>
            <a:r>
              <a:rPr lang="en-US" altLang="en-US" sz="2800" dirty="0"/>
              <a:t>on client and </a:t>
            </a:r>
            <a:r>
              <a:rPr lang="en-US" altLang="en-US" sz="2800" dirty="0" smtClean="0"/>
              <a:t>clinician partnership</a:t>
            </a:r>
            <a:endParaRPr lang="en-US" altLang="en-US" sz="2800" dirty="0"/>
          </a:p>
          <a:p>
            <a:pPr fontAlgn="auto">
              <a:buFont typeface="Arial" pitchFamily="34" charset="0"/>
              <a:buChar char="•"/>
              <a:defRPr/>
            </a:pPr>
            <a:r>
              <a:rPr lang="en-US" altLang="en-US" sz="2800" dirty="0"/>
              <a:t>M</a:t>
            </a:r>
            <a:r>
              <a:rPr lang="en-US" altLang="en-US" sz="2800" dirty="0" smtClean="0"/>
              <a:t>ore </a:t>
            </a:r>
            <a:r>
              <a:rPr lang="en-US" altLang="en-US" sz="2800" dirty="0"/>
              <a:t>supportive than argumentative</a:t>
            </a:r>
          </a:p>
          <a:p>
            <a:pPr fontAlgn="auto">
              <a:buFont typeface="Arial" pitchFamily="34" charset="0"/>
              <a:buChar char="•"/>
              <a:defRPr/>
            </a:pPr>
            <a:r>
              <a:rPr lang="en-US" altLang="en-US" sz="2800" dirty="0" smtClean="0"/>
              <a:t>Listens </a:t>
            </a:r>
            <a:r>
              <a:rPr lang="en-US" altLang="en-US" sz="2800" dirty="0"/>
              <a:t>rather than tells</a:t>
            </a:r>
          </a:p>
          <a:p>
            <a:pPr fontAlgn="auto">
              <a:buFont typeface="Arial" pitchFamily="34" charset="0"/>
              <a:buChar char="•"/>
              <a:defRPr/>
            </a:pPr>
            <a:r>
              <a:rPr lang="en-US" altLang="en-US" sz="2800" dirty="0" smtClean="0"/>
              <a:t>Communicates </a:t>
            </a:r>
            <a:r>
              <a:rPr lang="en-US" altLang="en-US" sz="2800" dirty="0"/>
              <a:t>respect for and acceptance for clients and their </a:t>
            </a:r>
            <a:r>
              <a:rPr lang="en-US" altLang="en-US" sz="2800" dirty="0" smtClean="0"/>
              <a:t>feelings</a:t>
            </a:r>
            <a:endParaRPr lang="en-US" altLang="en-US" sz="2800"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Demonstrate respect</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A key ingredient </a:t>
            </a:r>
          </a:p>
          <a:p>
            <a:pPr fontAlgn="auto">
              <a:buFont typeface="Arial" pitchFamily="34" charset="0"/>
              <a:buChar char="•"/>
              <a:defRPr/>
            </a:pPr>
            <a:r>
              <a:rPr lang="en-US" dirty="0" smtClean="0"/>
              <a:t>Clients are fellow human beings, capable decision-makers, and active participants in treatment </a:t>
            </a:r>
          </a:p>
          <a:p>
            <a:pPr fontAlgn="auto">
              <a:buFont typeface="Arial" pitchFamily="34" charset="0"/>
              <a:buChar char="•"/>
              <a:defRPr/>
            </a:pPr>
            <a:r>
              <a:rPr lang="en-US" dirty="0" smtClean="0"/>
              <a:t>May differ from your personal values </a:t>
            </a:r>
          </a:p>
          <a:p>
            <a:pPr fontAlgn="auto">
              <a:buFont typeface="Arial" pitchFamily="34" charset="0"/>
              <a:buChar char="•"/>
              <a:defRPr/>
            </a:pPr>
            <a:r>
              <a:rPr lang="en-US" dirty="0" smtClean="0"/>
              <a:t>Acceptance and respect of client’s right to make informed decisions</a:t>
            </a:r>
          </a:p>
          <a:p>
            <a:pPr fontAlgn="auto">
              <a:buFont typeface="Arial" pitchFamily="34" charset="0"/>
              <a:buChar char="•"/>
              <a:defRPr/>
            </a:pPr>
            <a:r>
              <a:rPr lang="en-US" dirty="0" smtClean="0"/>
              <a:t>Find common ground for a basis of collaboration</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Finding common ground</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Symptoms and distress that consumers experience</a:t>
            </a:r>
          </a:p>
          <a:p>
            <a:pPr fontAlgn="auto">
              <a:buFont typeface="Arial" pitchFamily="34" charset="0"/>
              <a:buChar char="•"/>
              <a:defRPr/>
            </a:pPr>
            <a:r>
              <a:rPr lang="en-US" dirty="0" smtClean="0"/>
              <a:t>Desire to avoid hospitalization</a:t>
            </a:r>
          </a:p>
          <a:p>
            <a:pPr fontAlgn="auto">
              <a:buFont typeface="Arial" pitchFamily="34" charset="0"/>
              <a:buChar char="•"/>
              <a:defRPr/>
            </a:pPr>
            <a:r>
              <a:rPr lang="en-US" dirty="0" smtClean="0"/>
              <a:t>Difficulties with independent living</a:t>
            </a:r>
          </a:p>
          <a:p>
            <a:pPr fontAlgn="auto">
              <a:buFont typeface="Arial" pitchFamily="34" charset="0"/>
              <a:buChar char="•"/>
              <a:defRPr/>
            </a:pPr>
            <a:r>
              <a:rPr lang="en-US" dirty="0" smtClean="0"/>
              <a:t>A specific goal they would like to accomplish</a:t>
            </a:r>
          </a:p>
          <a:p>
            <a:pPr marL="0" indent="0" fontAlgn="auto">
              <a:buFont typeface="Arial" pitchFamily="34" charset="0"/>
              <a:buNone/>
              <a:defRPr/>
            </a:pPr>
            <a:endParaRPr lang="en-US" dirty="0">
              <a:solidFill>
                <a:srgbClr val="FFFFFF"/>
              </a:solidFill>
            </a:endParaRPr>
          </a:p>
          <a:p>
            <a:pPr marL="0" indent="0" algn="ctr" fontAlgn="auto">
              <a:buFont typeface="Arial" pitchFamily="34" charset="0"/>
              <a:buNone/>
              <a:defRPr/>
            </a:pPr>
            <a:r>
              <a:rPr lang="en-US" dirty="0" smtClean="0">
                <a:solidFill>
                  <a:srgbClr val="FFFFFF"/>
                </a:solidFill>
              </a:rPr>
              <a:t>Making the connection between their behaviors</a:t>
            </a:r>
          </a:p>
          <a:p>
            <a:pPr marL="0" indent="0" algn="ctr" fontAlgn="auto">
              <a:buFont typeface="Arial" pitchFamily="34" charset="0"/>
              <a:buNone/>
              <a:defRPr/>
            </a:pPr>
            <a:r>
              <a:rPr lang="en-US" dirty="0" smtClean="0">
                <a:solidFill>
                  <a:srgbClr val="FFFFFF"/>
                </a:solidFill>
              </a:rPr>
              <a:t>and</a:t>
            </a:r>
          </a:p>
          <a:p>
            <a:pPr marL="0" indent="0" algn="ctr" fontAlgn="auto">
              <a:buFont typeface="Arial" pitchFamily="34" charset="0"/>
              <a:buNone/>
              <a:defRPr/>
            </a:pPr>
            <a:r>
              <a:rPr lang="en-US" dirty="0" smtClean="0">
                <a:solidFill>
                  <a:srgbClr val="FFFFFF"/>
                </a:solidFill>
              </a:rPr>
              <a:t>something that is </a:t>
            </a:r>
            <a:r>
              <a:rPr lang="en-US" b="1" i="1" dirty="0" smtClean="0">
                <a:solidFill>
                  <a:srgbClr val="81C02B"/>
                </a:solidFill>
              </a:rPr>
              <a:t>intrinsically valuable</a:t>
            </a:r>
            <a:endParaRPr lang="en-US" b="1" i="1"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962525"/>
            <a:ext cx="7885113" cy="1362075"/>
          </a:xfrm>
        </p:spPr>
        <p:txBody>
          <a:bodyPr/>
          <a:lstStyle/>
          <a:p>
            <a:pPr fontAlgn="auto">
              <a:spcAft>
                <a:spcPts val="0"/>
              </a:spcAft>
              <a:defRPr/>
            </a:pPr>
            <a:r>
              <a:rPr lang="en-US" dirty="0" smtClean="0"/>
              <a:t>Module 2: the core processes of IMR </a:t>
            </a:r>
            <a:endParaRPr lang="en-US" dirty="0"/>
          </a:p>
        </p:txBody>
      </p:sp>
      <p:sp>
        <p:nvSpPr>
          <p:cNvPr id="3" name="Slide Number Placeholder 2"/>
          <p:cNvSpPr>
            <a:spLocks noGrp="1"/>
          </p:cNvSpPr>
          <p:nvPr>
            <p:ph type="sldNum" sz="quarter" idx="12"/>
          </p:nvPr>
        </p:nvSpPr>
        <p:spPr/>
        <p:txBody>
          <a:bodyPr/>
          <a:lstStyle/>
          <a:p>
            <a:pPr>
              <a:defRPr/>
            </a:pPr>
            <a:fld id="{5351734D-70CC-4BB3-B384-D0072A22E19A}"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7924800" cy="1143000"/>
          </a:xfrm>
        </p:spPr>
        <p:txBody>
          <a:bodyPr/>
          <a:lstStyle/>
          <a:p>
            <a:pPr fontAlgn="auto">
              <a:spcAft>
                <a:spcPts val="0"/>
              </a:spcAft>
              <a:defRPr/>
            </a:pPr>
            <a:r>
              <a:rPr lang="en-US" dirty="0" smtClean="0"/>
              <a:t>The Core Processes of IMR</a:t>
            </a:r>
            <a:endParaRPr lang="en-US" dirty="0"/>
          </a:p>
        </p:txBody>
      </p:sp>
      <p:sp>
        <p:nvSpPr>
          <p:cNvPr id="5" name="Content Placeholder 4"/>
          <p:cNvSpPr>
            <a:spLocks noGrp="1"/>
          </p:cNvSpPr>
          <p:nvPr>
            <p:ph sz="quarter" idx="13"/>
          </p:nvPr>
        </p:nvSpPr>
        <p:spPr/>
        <p:txBody>
          <a:bodyPr>
            <a:normAutofit fontScale="92500" lnSpcReduction="20000"/>
          </a:bodyPr>
          <a:lstStyle/>
          <a:p>
            <a:pPr marL="0" indent="0" fontAlgn="auto">
              <a:buFont typeface="Arial" pitchFamily="34" charset="0"/>
              <a:buNone/>
              <a:defRPr/>
            </a:pPr>
            <a:r>
              <a:rPr lang="en-US" dirty="0" smtClean="0"/>
              <a:t>Referral to program/clinician</a:t>
            </a:r>
          </a:p>
          <a:p>
            <a:pPr marL="0" indent="0" fontAlgn="auto">
              <a:buFont typeface="Arial" pitchFamily="34" charset="0"/>
              <a:buNone/>
              <a:defRPr/>
            </a:pPr>
            <a:r>
              <a:rPr lang="en-US" dirty="0"/>
              <a:t>	</a:t>
            </a:r>
            <a:r>
              <a:rPr lang="en-US" dirty="0" smtClean="0"/>
              <a:t>Introduction of IMR program</a:t>
            </a:r>
          </a:p>
          <a:p>
            <a:pPr marL="0" indent="0" fontAlgn="auto">
              <a:buFont typeface="Arial" pitchFamily="34" charset="0"/>
              <a:buNone/>
              <a:defRPr/>
            </a:pPr>
            <a:r>
              <a:rPr lang="en-US" dirty="0"/>
              <a:t>	</a:t>
            </a:r>
            <a:r>
              <a:rPr lang="en-US" dirty="0" smtClean="0"/>
              <a:t>	Assess the client</a:t>
            </a:r>
          </a:p>
          <a:p>
            <a:pPr marL="0" indent="0" fontAlgn="auto">
              <a:buFont typeface="Arial" pitchFamily="34" charset="0"/>
              <a:buNone/>
              <a:defRPr/>
            </a:pPr>
            <a:r>
              <a:rPr lang="en-US" dirty="0"/>
              <a:t>	</a:t>
            </a:r>
            <a:r>
              <a:rPr lang="en-US" dirty="0" smtClean="0"/>
              <a:t>		Determine the format of sessions</a:t>
            </a:r>
          </a:p>
          <a:p>
            <a:pPr marL="0" indent="0" fontAlgn="auto">
              <a:buFont typeface="Arial" pitchFamily="34" charset="0"/>
              <a:buNone/>
              <a:defRPr/>
            </a:pPr>
            <a:r>
              <a:rPr lang="en-US" dirty="0" smtClean="0"/>
              <a:t>Utilize education strategies to teach clients IMR curriculum</a:t>
            </a:r>
          </a:p>
          <a:p>
            <a:pPr marL="0" indent="0" fontAlgn="auto">
              <a:buFont typeface="Arial" pitchFamily="34" charset="0"/>
              <a:buNone/>
              <a:defRPr/>
            </a:pPr>
            <a:r>
              <a:rPr lang="en-US" dirty="0"/>
              <a:t>	</a:t>
            </a:r>
            <a:r>
              <a:rPr lang="en-US" dirty="0" smtClean="0"/>
              <a:t>Apply knowledge using exercises and homework</a:t>
            </a:r>
          </a:p>
          <a:p>
            <a:pPr marL="0" indent="0" fontAlgn="auto">
              <a:buFont typeface="Arial" pitchFamily="34" charset="0"/>
              <a:buNone/>
              <a:defRPr/>
            </a:pPr>
            <a:r>
              <a:rPr lang="en-US" dirty="0"/>
              <a:t>	</a:t>
            </a:r>
            <a:r>
              <a:rPr lang="en-US" dirty="0" smtClean="0"/>
              <a:t>	Help clients set and pursue goals</a:t>
            </a:r>
          </a:p>
          <a:p>
            <a:pPr marL="0" indent="0" fontAlgn="auto">
              <a:buFont typeface="Arial" pitchFamily="34" charset="0"/>
              <a:buNone/>
              <a:defRPr/>
            </a:pPr>
            <a:r>
              <a:rPr lang="en-US" dirty="0"/>
              <a:t>	</a:t>
            </a:r>
            <a:r>
              <a:rPr lang="en-US" dirty="0" smtClean="0"/>
              <a:t>		Help clients build supports</a:t>
            </a:r>
          </a:p>
          <a:p>
            <a:pPr marL="0" indent="0" fontAlgn="auto">
              <a:buFont typeface="Arial" pitchFamily="34" charset="0"/>
              <a:buNone/>
              <a:defRPr/>
            </a:pPr>
            <a:r>
              <a:rPr lang="en-US" dirty="0" smtClean="0"/>
              <a:t>Document progress using IMR Progress Note</a:t>
            </a:r>
          </a:p>
          <a:p>
            <a:pPr marL="0" indent="0" fontAlgn="auto">
              <a:buFont typeface="Arial" pitchFamily="34" charset="0"/>
              <a:buNone/>
              <a:defRPr/>
            </a:pPr>
            <a:r>
              <a:rPr lang="en-US" dirty="0" smtClean="0"/>
              <a:t>Meet weekly in supervision for on-going support</a:t>
            </a:r>
            <a:endParaRPr lang="en-US" dirty="0"/>
          </a:p>
        </p:txBody>
      </p:sp>
      <p:sp>
        <p:nvSpPr>
          <p:cNvPr id="9" name="Right Arrow 8"/>
          <p:cNvSpPr/>
          <p:nvPr/>
        </p:nvSpPr>
        <p:spPr>
          <a:xfrm>
            <a:off x="1066800" y="2019300"/>
            <a:ext cx="457200" cy="342900"/>
          </a:xfrm>
          <a:prstGeom prst="rightArrow">
            <a:avLst/>
          </a:prstGeom>
          <a:solidFill>
            <a:srgbClr val="B8D98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1981200" y="2362200"/>
            <a:ext cx="457200" cy="342900"/>
          </a:xfrm>
          <a:prstGeom prst="rightArrow">
            <a:avLst/>
          </a:prstGeom>
          <a:solidFill>
            <a:srgbClr val="B8D98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ight Arrow 10"/>
          <p:cNvSpPr/>
          <p:nvPr/>
        </p:nvSpPr>
        <p:spPr>
          <a:xfrm>
            <a:off x="2895600" y="2819400"/>
            <a:ext cx="457200" cy="342900"/>
          </a:xfrm>
          <a:prstGeom prst="rightArrow">
            <a:avLst/>
          </a:prstGeom>
          <a:solidFill>
            <a:srgbClr val="B8D98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ight Arrow 11"/>
          <p:cNvSpPr/>
          <p:nvPr/>
        </p:nvSpPr>
        <p:spPr>
          <a:xfrm>
            <a:off x="1090613" y="3657600"/>
            <a:ext cx="457200" cy="342900"/>
          </a:xfrm>
          <a:prstGeom prst="rightArrow">
            <a:avLst/>
          </a:prstGeom>
          <a:solidFill>
            <a:srgbClr val="B8D98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ight Arrow 12"/>
          <p:cNvSpPr/>
          <p:nvPr/>
        </p:nvSpPr>
        <p:spPr>
          <a:xfrm>
            <a:off x="1982788" y="4000500"/>
            <a:ext cx="457200" cy="342900"/>
          </a:xfrm>
          <a:prstGeom prst="rightArrow">
            <a:avLst/>
          </a:prstGeom>
          <a:solidFill>
            <a:srgbClr val="B8D98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ight Arrow 13"/>
          <p:cNvSpPr/>
          <p:nvPr/>
        </p:nvSpPr>
        <p:spPr>
          <a:xfrm>
            <a:off x="2895600" y="4419600"/>
            <a:ext cx="457200" cy="342900"/>
          </a:xfrm>
          <a:prstGeom prst="rightArrow">
            <a:avLst/>
          </a:prstGeom>
          <a:solidFill>
            <a:srgbClr val="B8D98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wipe(left)">
                                      <p:cBhvr>
                                        <p:cTn id="14" dur="500"/>
                                        <p:tgtEl>
                                          <p:spTgt spid="5">
                                            <p:txEl>
                                              <p:pRg st="2" end="2"/>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left)">
                                      <p:cBhvr>
                                        <p:cTn id="21" dur="500"/>
                                        <p:tgtEl>
                                          <p:spTgt spid="5">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20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left)">
                                      <p:cBhvr>
                                        <p:cTn id="33" dur="500"/>
                                        <p:tgtEl>
                                          <p:spTgt spid="5">
                                            <p:txEl>
                                              <p:pRg st="5" end="5"/>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wipe(left)">
                                      <p:cBhvr>
                                        <p:cTn id="40" dur="500"/>
                                        <p:tgtEl>
                                          <p:spTgt spid="5">
                                            <p:txEl>
                                              <p:pRg st="6" end="6"/>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fade">
                                      <p:cBhvr>
                                        <p:cTn id="54" dur="2000"/>
                                        <p:tgtEl>
                                          <p:spTgt spid="5">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Thinking about change</a:t>
            </a:r>
            <a:endParaRPr lang="en-US" dirty="0"/>
          </a:p>
        </p:txBody>
      </p:sp>
      <p:sp>
        <p:nvSpPr>
          <p:cNvPr id="3" name="Content Placeholder 2"/>
          <p:cNvSpPr>
            <a:spLocks noGrp="1"/>
          </p:cNvSpPr>
          <p:nvPr>
            <p:ph sz="quarter" idx="13"/>
          </p:nvPr>
        </p:nvSpPr>
        <p:spPr/>
        <p:txBody>
          <a:bodyPr>
            <a:normAutofit/>
          </a:bodyPr>
          <a:lstStyle/>
          <a:p>
            <a:pPr fontAlgn="auto">
              <a:defRPr/>
            </a:pPr>
            <a:r>
              <a:rPr lang="en-US" sz="2800" dirty="0" smtClean="0"/>
              <a:t>Change is scary – it requires support</a:t>
            </a:r>
          </a:p>
          <a:p>
            <a:pPr marL="0" indent="0" fontAlgn="auto">
              <a:buNone/>
              <a:defRPr/>
            </a:pPr>
            <a:endParaRPr lang="en-US" sz="2800" dirty="0" smtClean="0"/>
          </a:p>
          <a:p>
            <a:pPr fontAlgn="auto">
              <a:defRPr/>
            </a:pPr>
            <a:r>
              <a:rPr lang="en-US" sz="2800" dirty="0" smtClean="0"/>
              <a:t>Change is gradual – it takes time</a:t>
            </a:r>
          </a:p>
          <a:p>
            <a:pPr marL="0" indent="0" fontAlgn="auto">
              <a:buNone/>
              <a:defRPr/>
            </a:pPr>
            <a:endParaRPr lang="en-US" sz="2800" dirty="0" smtClean="0"/>
          </a:p>
          <a:p>
            <a:pPr fontAlgn="auto">
              <a:defRPr/>
            </a:pPr>
            <a:r>
              <a:rPr lang="en-US" sz="2800" dirty="0" smtClean="0"/>
              <a:t>Developing the capacity to change – it is more important than making a single change</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Engaging clients</a:t>
            </a:r>
            <a:endParaRPr lang="en-US" dirty="0"/>
          </a:p>
        </p:txBody>
      </p:sp>
      <p:sp>
        <p:nvSpPr>
          <p:cNvPr id="3" name="Content Placeholder 2"/>
          <p:cNvSpPr>
            <a:spLocks noGrp="1"/>
          </p:cNvSpPr>
          <p:nvPr>
            <p:ph sz="quarter" idx="13"/>
          </p:nvPr>
        </p:nvSpPr>
        <p:spPr/>
        <p:txBody>
          <a:bodyPr>
            <a:normAutofit/>
          </a:bodyPr>
          <a:lstStyle/>
          <a:p>
            <a:pPr fontAlgn="auto">
              <a:buFont typeface="Arial" pitchFamily="34" charset="0"/>
              <a:buChar char="•"/>
              <a:defRPr/>
            </a:pPr>
            <a:r>
              <a:rPr lang="en-US" sz="2800" dirty="0" smtClean="0"/>
              <a:t>Engagement starts before the client walks through your door</a:t>
            </a:r>
          </a:p>
          <a:p>
            <a:pPr fontAlgn="auto">
              <a:buFont typeface="Arial" pitchFamily="34" charset="0"/>
              <a:buChar char="•"/>
              <a:defRPr/>
            </a:pPr>
            <a:endParaRPr lang="en-US" sz="2800" dirty="0" smtClean="0"/>
          </a:p>
          <a:p>
            <a:pPr fontAlgn="auto">
              <a:buFont typeface="Arial" pitchFamily="34" charset="0"/>
              <a:buChar char="•"/>
              <a:defRPr/>
            </a:pPr>
            <a:r>
              <a:rPr lang="en-US" sz="2800" dirty="0" smtClean="0"/>
              <a:t>Engagement never stops</a:t>
            </a:r>
          </a:p>
          <a:p>
            <a:pPr marL="0" indent="0" fontAlgn="auto">
              <a:buNone/>
              <a:defRPr/>
            </a:pPr>
            <a:endParaRPr lang="en-US" sz="2800" dirty="0" smtClean="0"/>
          </a:p>
          <a:p>
            <a:pPr fontAlgn="auto">
              <a:buFont typeface="Arial" pitchFamily="34" charset="0"/>
              <a:buChar char="•"/>
              <a:defRPr/>
            </a:pPr>
            <a:r>
              <a:rPr lang="en-US" sz="2800" dirty="0" smtClean="0"/>
              <a:t>How do you build trust? </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Engaging clients</a:t>
            </a:r>
            <a:endParaRPr lang="en-US" dirty="0"/>
          </a:p>
        </p:txBody>
      </p:sp>
      <p:sp>
        <p:nvSpPr>
          <p:cNvPr id="3" name="Content Placeholder 2"/>
          <p:cNvSpPr>
            <a:spLocks noGrp="1"/>
          </p:cNvSpPr>
          <p:nvPr>
            <p:ph sz="quarter" idx="13"/>
          </p:nvPr>
        </p:nvSpPr>
        <p:spPr/>
        <p:txBody>
          <a:bodyPr>
            <a:normAutofit lnSpcReduction="10000"/>
          </a:bodyPr>
          <a:lstStyle/>
          <a:p>
            <a:pPr fontAlgn="auto">
              <a:buFont typeface="Arial" pitchFamily="34" charset="0"/>
              <a:buChar char="•"/>
              <a:defRPr/>
            </a:pPr>
            <a:r>
              <a:rPr lang="en-US" dirty="0" smtClean="0"/>
              <a:t>Help clients understand the structure and content of IMR, as well as their role in participating</a:t>
            </a:r>
          </a:p>
          <a:p>
            <a:pPr fontAlgn="auto">
              <a:buFont typeface="Arial" pitchFamily="34" charset="0"/>
              <a:buChar char="•"/>
              <a:defRPr/>
            </a:pPr>
            <a:r>
              <a:rPr lang="en-US" dirty="0" smtClean="0"/>
              <a:t>Define common expectations for participants in IMR</a:t>
            </a:r>
          </a:p>
          <a:p>
            <a:pPr fontAlgn="auto">
              <a:buFont typeface="Arial" pitchFamily="34" charset="0"/>
              <a:buChar char="•"/>
              <a:defRPr/>
            </a:pPr>
            <a:r>
              <a:rPr lang="en-US" dirty="0" smtClean="0"/>
              <a:t>Can be done in 1-3 sessions</a:t>
            </a:r>
          </a:p>
          <a:p>
            <a:pPr fontAlgn="auto">
              <a:buFont typeface="Arial" pitchFamily="34" charset="0"/>
              <a:buChar char="•"/>
              <a:defRPr/>
            </a:pPr>
            <a:r>
              <a:rPr lang="en-US" dirty="0" smtClean="0"/>
              <a:t>What are the benefits of participating? </a:t>
            </a:r>
          </a:p>
          <a:p>
            <a:pPr lvl="1" fontAlgn="auto">
              <a:buFont typeface="Arial" pitchFamily="34" charset="0"/>
              <a:buChar char="•"/>
              <a:defRPr/>
            </a:pPr>
            <a:r>
              <a:rPr lang="en-US" dirty="0" smtClean="0"/>
              <a:t>“Are you interested in the IMR program?”</a:t>
            </a:r>
          </a:p>
          <a:p>
            <a:pPr lvl="1" fontAlgn="auto">
              <a:buFont typeface="Arial" pitchFamily="34" charset="0"/>
              <a:buChar char="•"/>
              <a:defRPr/>
            </a:pPr>
            <a:r>
              <a:rPr lang="en-US" dirty="0" smtClean="0"/>
              <a:t>“Which part of IMR seems most interesting to you?”</a:t>
            </a:r>
          </a:p>
          <a:p>
            <a:pPr lvl="1" fontAlgn="auto">
              <a:buFont typeface="Arial" pitchFamily="34" charset="0"/>
              <a:buChar char="•"/>
              <a:defRPr/>
            </a:pPr>
            <a:r>
              <a:rPr lang="en-US" dirty="0" smtClean="0"/>
              <a:t>“How do you think the IMR program can help you?”</a:t>
            </a:r>
          </a:p>
          <a:p>
            <a:pPr lvl="1" fontAlgn="auto">
              <a:buFont typeface="Arial" pitchFamily="34" charset="0"/>
              <a:buChar char="•"/>
              <a:defRPr/>
            </a:pPr>
            <a:r>
              <a:rPr lang="en-US" dirty="0" smtClean="0"/>
              <a:t>“If you decide to participate in IMR, what will you do?”</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Educating clients on engaging in IMR</a:t>
            </a:r>
            <a:endParaRPr lang="en-US" dirty="0"/>
          </a:p>
        </p:txBody>
      </p:sp>
      <p:pic>
        <p:nvPicPr>
          <p:cNvPr id="40963"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459661" y="1447800"/>
            <a:ext cx="4224678" cy="50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3" y="2209800"/>
            <a:ext cx="795337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heckerboard(across)">
                                      <p:cBhvr>
                                        <p:cTn id="7"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Assess consumers’ knowledge and skills</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Assists in engagement and developing rapport</a:t>
            </a:r>
          </a:p>
          <a:p>
            <a:pPr fontAlgn="auto">
              <a:buFont typeface="Arial" pitchFamily="34" charset="0"/>
              <a:buChar char="•"/>
              <a:defRPr/>
            </a:pPr>
            <a:r>
              <a:rPr lang="en-US" dirty="0" smtClean="0"/>
              <a:t>Enhances assessment and provides information to clinician</a:t>
            </a:r>
          </a:p>
          <a:p>
            <a:pPr fontAlgn="auto">
              <a:buFont typeface="Arial" pitchFamily="34" charset="0"/>
              <a:buChar char="•"/>
              <a:defRPr/>
            </a:pPr>
            <a:r>
              <a:rPr lang="en-US" dirty="0" smtClean="0"/>
              <a:t>Shifts from deficit-focused to strengths-based</a:t>
            </a:r>
          </a:p>
          <a:p>
            <a:pPr fontAlgn="auto">
              <a:buFont typeface="Arial" pitchFamily="34" charset="0"/>
              <a:buChar char="•"/>
              <a:defRPr/>
            </a:pPr>
            <a:r>
              <a:rPr lang="en-US" dirty="0" smtClean="0"/>
              <a:t>Be aware of tone, body language</a:t>
            </a:r>
          </a:p>
          <a:p>
            <a:pPr fontAlgn="auto">
              <a:buFont typeface="Arial" pitchFamily="34" charset="0"/>
              <a:buChar char="•"/>
              <a:defRPr/>
            </a:pPr>
            <a:r>
              <a:rPr lang="en-US" dirty="0" smtClean="0"/>
              <a:t>Use feedback sandwich at end to elicit client responses about inventory</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CBT With Offenders</a:t>
            </a:r>
            <a:endParaRPr lang="en-US" dirty="0"/>
          </a:p>
        </p:txBody>
      </p:sp>
      <p:sp>
        <p:nvSpPr>
          <p:cNvPr id="4" name="Content Placeholder 3"/>
          <p:cNvSpPr>
            <a:spLocks noGrp="1"/>
          </p:cNvSpPr>
          <p:nvPr>
            <p:ph sz="quarter" idx="13"/>
          </p:nvPr>
        </p:nvSpPr>
        <p:spPr/>
        <p:txBody>
          <a:bodyPr/>
          <a:lstStyle/>
          <a:p>
            <a:r>
              <a:rPr lang="en-US" sz="2100" dirty="0"/>
              <a:t>Impairment in cognitive functioning – specifically executive functioning – is an identified risk factor for antisocial behaviors</a:t>
            </a:r>
          </a:p>
          <a:p>
            <a:endParaRPr lang="en-US" sz="2100" dirty="0"/>
          </a:p>
          <a:p>
            <a:r>
              <a:rPr lang="en-US" sz="2100" dirty="0"/>
              <a:t>Study designed to examine whether incarceration (particularly of younger individuals) leads to increased impairment in cognitive functioning</a:t>
            </a:r>
          </a:p>
          <a:p>
            <a:pPr lvl="1"/>
            <a:r>
              <a:rPr lang="en-US" sz="2100" dirty="0"/>
              <a:t>Which may contribute to increased recidivism</a:t>
            </a:r>
          </a:p>
          <a:p>
            <a:pPr marL="0" indent="0">
              <a:buNone/>
            </a:pPr>
            <a:endParaRPr lang="en-US" dirty="0"/>
          </a:p>
        </p:txBody>
      </p:sp>
      <p:sp>
        <p:nvSpPr>
          <p:cNvPr id="2" name="Slide Number Placeholder 1"/>
          <p:cNvSpPr>
            <a:spLocks noGrp="1"/>
          </p:cNvSpPr>
          <p:nvPr>
            <p:ph type="sldNum" sz="quarter" idx="4294967295"/>
          </p:nvPr>
        </p:nvSpPr>
        <p:spPr>
          <a:xfrm>
            <a:off x="8153400" y="5624513"/>
            <a:ext cx="990600" cy="273844"/>
          </a:xfrm>
        </p:spPr>
        <p:txBody>
          <a:bodyPr/>
          <a:lstStyle/>
          <a:p>
            <a:pPr>
              <a:defRPr/>
            </a:pPr>
            <a:fld id="{D0B5FCC0-CBDE-4E60-AD9D-03AD52F1189C}" type="slidenum">
              <a:rPr lang="en-US" smtClean="0"/>
              <a:pPr>
                <a:defRPr/>
              </a:pPr>
              <a:t>5</a:t>
            </a:fld>
            <a:endParaRPr lang="en-US"/>
          </a:p>
        </p:txBody>
      </p:sp>
    </p:spTree>
    <p:extLst>
      <p:ext uri="{BB962C8B-B14F-4D97-AF65-F5344CB8AC3E}">
        <p14:creationId xmlns:p14="http://schemas.microsoft.com/office/powerpoint/2010/main" val="26832567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442753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561975"/>
            <a:ext cx="4352925"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D0B5FCC0-CBDE-4E60-AD9D-03AD52F1189C}" type="slidenum">
              <a:rPr lang="en-US" smtClean="0"/>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58813"/>
            <a:ext cx="42672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838" y="611188"/>
            <a:ext cx="4448175"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D0B5FCC0-CBDE-4E60-AD9D-03AD52F1189C}" type="slidenum">
              <a:rPr lang="en-US" smtClean="0"/>
              <a:pPr>
                <a:defRPr/>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Following the </a:t>
            </a:r>
            <a:r>
              <a:rPr lang="en-US" dirty="0" err="1" smtClean="0"/>
              <a:t>imr</a:t>
            </a:r>
            <a:r>
              <a:rPr lang="en-US" dirty="0" smtClean="0"/>
              <a:t> curriculum</a:t>
            </a:r>
            <a:endParaRPr lang="en-US" dirty="0"/>
          </a:p>
        </p:txBody>
      </p:sp>
      <p:sp>
        <p:nvSpPr>
          <p:cNvPr id="3" name="Content Placeholder 2"/>
          <p:cNvSpPr>
            <a:spLocks noGrp="1"/>
          </p:cNvSpPr>
          <p:nvPr>
            <p:ph sz="quarter" idx="13"/>
          </p:nvPr>
        </p:nvSpPr>
        <p:spPr/>
        <p:txBody>
          <a:bodyPr>
            <a:normAutofit fontScale="92500" lnSpcReduction="20000"/>
          </a:bodyPr>
          <a:lstStyle/>
          <a:p>
            <a:pPr fontAlgn="auto">
              <a:buFont typeface="Arial" pitchFamily="34" charset="0"/>
              <a:buChar char="•"/>
              <a:defRPr/>
            </a:pPr>
            <a:r>
              <a:rPr lang="en-US" dirty="0"/>
              <a:t>Recovery strategies</a:t>
            </a:r>
          </a:p>
          <a:p>
            <a:pPr fontAlgn="auto">
              <a:buFont typeface="Arial" pitchFamily="34" charset="0"/>
              <a:buChar char="•"/>
              <a:defRPr/>
            </a:pPr>
            <a:r>
              <a:rPr lang="en-US" dirty="0"/>
              <a:t>Practical facts about mental illness</a:t>
            </a:r>
          </a:p>
          <a:p>
            <a:pPr fontAlgn="auto">
              <a:buFont typeface="Arial" pitchFamily="34" charset="0"/>
              <a:buChar char="•"/>
              <a:defRPr/>
            </a:pPr>
            <a:r>
              <a:rPr lang="en-US" dirty="0"/>
              <a:t>Stress-Vulnerability Model and treatment strategies</a:t>
            </a:r>
          </a:p>
          <a:p>
            <a:pPr fontAlgn="auto">
              <a:buFont typeface="Arial" pitchFamily="34" charset="0"/>
              <a:buChar char="•"/>
              <a:defRPr/>
            </a:pPr>
            <a:r>
              <a:rPr lang="en-US" dirty="0"/>
              <a:t>Building social support</a:t>
            </a:r>
          </a:p>
          <a:p>
            <a:pPr fontAlgn="auto">
              <a:buFont typeface="Arial" pitchFamily="34" charset="0"/>
              <a:buChar char="•"/>
              <a:defRPr/>
            </a:pPr>
            <a:r>
              <a:rPr lang="en-US" dirty="0"/>
              <a:t>Using medication effectively</a:t>
            </a:r>
          </a:p>
          <a:p>
            <a:pPr fontAlgn="auto">
              <a:buFont typeface="Arial" pitchFamily="34" charset="0"/>
              <a:buChar char="•"/>
              <a:defRPr/>
            </a:pPr>
            <a:r>
              <a:rPr lang="en-US" dirty="0"/>
              <a:t>Drug and alcohol use</a:t>
            </a:r>
          </a:p>
          <a:p>
            <a:pPr fontAlgn="auto">
              <a:buFont typeface="Arial" pitchFamily="34" charset="0"/>
              <a:buChar char="•"/>
              <a:defRPr/>
            </a:pPr>
            <a:r>
              <a:rPr lang="en-US" dirty="0"/>
              <a:t>Reducing relapses</a:t>
            </a:r>
          </a:p>
          <a:p>
            <a:pPr fontAlgn="auto">
              <a:buFont typeface="Arial" pitchFamily="34" charset="0"/>
              <a:buChar char="•"/>
              <a:defRPr/>
            </a:pPr>
            <a:r>
              <a:rPr lang="en-US" dirty="0"/>
              <a:t>Coping with stress</a:t>
            </a:r>
          </a:p>
          <a:p>
            <a:pPr fontAlgn="auto">
              <a:buFont typeface="Arial" pitchFamily="34" charset="0"/>
              <a:buChar char="•"/>
              <a:defRPr/>
            </a:pPr>
            <a:r>
              <a:rPr lang="en-US" dirty="0"/>
              <a:t>Coping with problems and persistent symptoms</a:t>
            </a:r>
          </a:p>
          <a:p>
            <a:pPr fontAlgn="auto">
              <a:buFont typeface="Arial" pitchFamily="34" charset="0"/>
              <a:buChar char="•"/>
              <a:defRPr/>
            </a:pPr>
            <a:r>
              <a:rPr lang="en-US" dirty="0"/>
              <a:t>Getting your needs met by the mental health </a:t>
            </a:r>
            <a:r>
              <a:rPr lang="en-US" dirty="0" smtClean="0"/>
              <a:t>system</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Following the </a:t>
            </a:r>
            <a:r>
              <a:rPr lang="en-US" dirty="0" err="1" smtClean="0"/>
              <a:t>imr</a:t>
            </a:r>
            <a:r>
              <a:rPr lang="en-US" dirty="0" smtClean="0"/>
              <a:t> curriculum</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Recommended that initially, curriculum is administered in the order presented</a:t>
            </a:r>
          </a:p>
          <a:p>
            <a:pPr fontAlgn="auto">
              <a:buFont typeface="Arial" pitchFamily="34" charset="0"/>
              <a:buChar char="•"/>
              <a:defRPr/>
            </a:pPr>
            <a:r>
              <a:rPr lang="en-US" dirty="0" smtClean="0"/>
              <a:t>As you become more comfortable, consider tailoring the program to fit individual client’s needs</a:t>
            </a:r>
          </a:p>
          <a:p>
            <a:pPr fontAlgn="auto">
              <a:buFont typeface="Arial" pitchFamily="34" charset="0"/>
              <a:buChar char="•"/>
              <a:defRPr/>
            </a:pPr>
            <a:r>
              <a:rPr lang="en-US" dirty="0" smtClean="0"/>
              <a:t>Example: client reports specific symptoms that are distressing and the main focus of client’s goals</a:t>
            </a:r>
          </a:p>
          <a:p>
            <a:pPr lvl="1" fontAlgn="auto">
              <a:buFont typeface="Arial" pitchFamily="34" charset="0"/>
              <a:buChar char="•"/>
              <a:defRPr/>
            </a:pPr>
            <a:r>
              <a:rPr lang="en-US" dirty="0" smtClean="0"/>
              <a:t>Can utilize Topic 9: </a:t>
            </a:r>
            <a:r>
              <a:rPr lang="en-US" i="1" dirty="0" smtClean="0"/>
              <a:t>Coping with Problems and Persistent Symptoms</a:t>
            </a:r>
            <a:r>
              <a:rPr lang="en-US" dirty="0" smtClean="0"/>
              <a:t> earlier</a:t>
            </a:r>
          </a:p>
        </p:txBody>
      </p:sp>
      <p:sp>
        <p:nvSpPr>
          <p:cNvPr id="47108" name="TextBox 3"/>
          <p:cNvSpPr txBox="1">
            <a:spLocks noChangeArrowheads="1"/>
          </p:cNvSpPr>
          <p:nvPr/>
        </p:nvSpPr>
        <p:spPr bwMode="auto">
          <a:xfrm>
            <a:off x="0" y="54864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itchFamily="34" charset="0"/>
              </a:defRPr>
            </a:lvl1pPr>
            <a:lvl2pPr>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marL="0" lvl="1" algn="ctr"/>
            <a:r>
              <a:rPr lang="en-US" altLang="en-US" sz="2400" i="1"/>
              <a:t>Use your clinical judgement to determine the order of the IMR curriculum</a:t>
            </a:r>
          </a:p>
          <a:p>
            <a:endParaRPr lang="en-US" altLang="en-US"/>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The IMR practitioner guide</a:t>
            </a:r>
            <a:endParaRPr lang="en-US" dirty="0"/>
          </a:p>
        </p:txBody>
      </p:sp>
      <p:sp>
        <p:nvSpPr>
          <p:cNvPr id="3" name="Content Placeholder 2"/>
          <p:cNvSpPr>
            <a:spLocks noGrp="1"/>
          </p:cNvSpPr>
          <p:nvPr>
            <p:ph sz="quarter" idx="13"/>
          </p:nvPr>
        </p:nvSpPr>
        <p:spPr>
          <a:xfrm>
            <a:off x="609600" y="1600200"/>
            <a:ext cx="7924800" cy="5029200"/>
          </a:xfrm>
        </p:spPr>
        <p:txBody>
          <a:bodyPr>
            <a:normAutofit fontScale="92500" lnSpcReduction="10000"/>
          </a:bodyPr>
          <a:lstStyle/>
          <a:p>
            <a:pPr fontAlgn="auto">
              <a:buFont typeface="Arial" pitchFamily="34" charset="0"/>
              <a:buChar char="•"/>
              <a:defRPr/>
            </a:pPr>
            <a:r>
              <a:rPr lang="en-US" sz="2800" dirty="0" smtClean="0"/>
              <a:t>Two sets of Practitioner Guides are in the booklet</a:t>
            </a:r>
          </a:p>
          <a:p>
            <a:pPr lvl="1" fontAlgn="auto">
              <a:buFont typeface="Arial" pitchFamily="34" charset="0"/>
              <a:buChar char="•"/>
              <a:defRPr/>
            </a:pPr>
            <a:r>
              <a:rPr lang="en-US" sz="2800" dirty="0" smtClean="0"/>
              <a:t>Individual format</a:t>
            </a:r>
          </a:p>
          <a:p>
            <a:pPr lvl="1" fontAlgn="auto">
              <a:buFont typeface="Arial" pitchFamily="34" charset="0"/>
              <a:buChar char="•"/>
              <a:defRPr/>
            </a:pPr>
            <a:r>
              <a:rPr lang="en-US" sz="2800" dirty="0" smtClean="0"/>
              <a:t>Group format</a:t>
            </a:r>
          </a:p>
          <a:p>
            <a:pPr fontAlgn="auto">
              <a:buFont typeface="Arial" pitchFamily="34" charset="0"/>
              <a:buChar char="•"/>
              <a:defRPr/>
            </a:pPr>
            <a:endParaRPr lang="en-US" sz="2800" dirty="0" smtClean="0"/>
          </a:p>
          <a:p>
            <a:pPr fontAlgn="auto">
              <a:buFont typeface="Arial" pitchFamily="34" charset="0"/>
              <a:buChar char="•"/>
              <a:defRPr/>
            </a:pPr>
            <a:r>
              <a:rPr lang="en-US" sz="2600" dirty="0" smtClean="0"/>
              <a:t>Each set of Practitioner Guide organizes each topic with specific recommendations for practitioner use</a:t>
            </a:r>
          </a:p>
          <a:p>
            <a:pPr fontAlgn="auto">
              <a:buFont typeface="Arial" pitchFamily="34" charset="0"/>
              <a:buChar char="•"/>
              <a:defRPr/>
            </a:pPr>
            <a:r>
              <a:rPr lang="en-US" sz="2600" dirty="0" smtClean="0"/>
              <a:t>Multiple sessions may be needed to cover a specific topic in either format</a:t>
            </a:r>
          </a:p>
          <a:p>
            <a:pPr fontAlgn="auto">
              <a:buFont typeface="Arial" pitchFamily="34" charset="0"/>
              <a:buChar char="•"/>
              <a:defRPr/>
            </a:pPr>
            <a:r>
              <a:rPr lang="en-US" sz="2600" dirty="0" smtClean="0"/>
              <a:t>Prior to each session, select and review the appropriate Practitioner Guide and Handouts for the topic you will be discussion</a:t>
            </a:r>
          </a:p>
          <a:p>
            <a:pPr fontAlgn="auto">
              <a:buFont typeface="Arial" pitchFamily="34" charset="0"/>
              <a:buChar char="•"/>
              <a:defRPr/>
            </a:pPr>
            <a:endParaRPr lang="en-US" dirty="0" smtClean="0"/>
          </a:p>
          <a:p>
            <a:pPr fontAlgn="auto">
              <a:buFont typeface="Arial" pitchFamily="34" charset="0"/>
              <a:buChar char="•"/>
              <a:defRPr/>
            </a:pPr>
            <a:endParaRPr lang="en-US" dirty="0"/>
          </a:p>
        </p:txBody>
      </p:sp>
      <p:sp>
        <p:nvSpPr>
          <p:cNvPr id="4" name="Oval 3"/>
          <p:cNvSpPr/>
          <p:nvPr/>
        </p:nvSpPr>
        <p:spPr>
          <a:xfrm>
            <a:off x="4095750" y="2646363"/>
            <a:ext cx="381000" cy="38100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4267200" y="2833688"/>
            <a:ext cx="381000" cy="381000"/>
          </a:xfrm>
          <a:prstGeom prst="ellipse">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3905250" y="2822575"/>
            <a:ext cx="381000" cy="381000"/>
          </a:xfrm>
          <a:prstGeom prst="ellipse">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4089400" y="2971800"/>
            <a:ext cx="381000" cy="381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4076700" y="2133600"/>
            <a:ext cx="381000" cy="38100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Slide Number Placeholder 9"/>
          <p:cNvSpPr>
            <a:spLocks noGrp="1"/>
          </p:cNvSpPr>
          <p:nvPr>
            <p:ph type="sldNum" sz="quarter" idx="16"/>
          </p:nvPr>
        </p:nvSpPr>
        <p:spPr/>
        <p:txBody>
          <a:bodyPr/>
          <a:lstStyle/>
          <a:p>
            <a:pPr>
              <a:defRPr/>
            </a:pPr>
            <a:fld id="{916B351B-9155-4478-A843-9D12552254ED}" type="slidenum">
              <a:rPr lang="en-US" smtClean="0"/>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imr</a:t>
            </a:r>
            <a:r>
              <a:rPr lang="en-US" dirty="0" smtClean="0"/>
              <a:t> practitioner guide</a:t>
            </a:r>
            <a:endParaRPr lang="en-US" dirty="0"/>
          </a:p>
        </p:txBody>
      </p:sp>
      <p:sp>
        <p:nvSpPr>
          <p:cNvPr id="3" name="Content Placeholder 2"/>
          <p:cNvSpPr>
            <a:spLocks noGrp="1"/>
          </p:cNvSpPr>
          <p:nvPr>
            <p:ph sz="quarter" idx="13"/>
          </p:nvPr>
        </p:nvSpPr>
        <p:spPr/>
        <p:txBody>
          <a:bodyPr>
            <a:normAutofit fontScale="92500" lnSpcReduction="10000"/>
          </a:bodyPr>
          <a:lstStyle/>
          <a:p>
            <a:pPr marL="0" indent="0">
              <a:spcBef>
                <a:spcPts val="0"/>
              </a:spcBef>
              <a:spcAft>
                <a:spcPts val="0"/>
              </a:spcAft>
              <a:buNone/>
            </a:pPr>
            <a:r>
              <a:rPr lang="en-US" sz="2600" dirty="0" smtClean="0"/>
              <a:t>The guide gives you reminders and recommendations </a:t>
            </a:r>
          </a:p>
          <a:p>
            <a:pPr marL="0" indent="0">
              <a:spcBef>
                <a:spcPts val="0"/>
              </a:spcBef>
              <a:spcAft>
                <a:spcPts val="0"/>
              </a:spcAft>
              <a:buNone/>
            </a:pPr>
            <a:r>
              <a:rPr lang="en-US" sz="2600" dirty="0" smtClean="0"/>
              <a:t>such as :</a:t>
            </a:r>
            <a:r>
              <a:rPr lang="en-US" dirty="0" smtClean="0"/>
              <a:t/>
            </a:r>
            <a:br>
              <a:rPr lang="en-US" dirty="0" smtClean="0"/>
            </a:br>
            <a:endParaRPr lang="en-US" dirty="0" smtClean="0"/>
          </a:p>
          <a:p>
            <a:pPr>
              <a:spcBef>
                <a:spcPts val="0"/>
              </a:spcBef>
              <a:spcAft>
                <a:spcPts val="0"/>
              </a:spcAft>
              <a:buClr>
                <a:srgbClr val="FFFFFF"/>
              </a:buClr>
            </a:pPr>
            <a:r>
              <a:rPr lang="en-US" sz="2800" dirty="0" smtClean="0">
                <a:solidFill>
                  <a:srgbClr val="FFFFFF"/>
                </a:solidFill>
              </a:rPr>
              <a:t>Alerting you to upcoming exercises so that you may allot time to complete them</a:t>
            </a:r>
          </a:p>
          <a:p>
            <a:pPr marL="0" indent="0">
              <a:spcBef>
                <a:spcPts val="0"/>
              </a:spcBef>
              <a:spcAft>
                <a:spcPts val="0"/>
              </a:spcAft>
              <a:buClr>
                <a:srgbClr val="FFFFFF"/>
              </a:buClr>
              <a:buNone/>
            </a:pPr>
            <a:endParaRPr lang="en-US" sz="2800" dirty="0" smtClean="0">
              <a:solidFill>
                <a:srgbClr val="FFFFFF"/>
              </a:solidFill>
            </a:endParaRPr>
          </a:p>
          <a:p>
            <a:pPr>
              <a:spcBef>
                <a:spcPts val="0"/>
              </a:spcBef>
              <a:spcAft>
                <a:spcPts val="0"/>
              </a:spcAft>
              <a:buClr>
                <a:srgbClr val="FFFFFF"/>
              </a:buClr>
            </a:pPr>
            <a:r>
              <a:rPr lang="en-US" sz="2800" dirty="0" smtClean="0">
                <a:solidFill>
                  <a:srgbClr val="FFFFFF"/>
                </a:solidFill>
              </a:rPr>
              <a:t>Prompt you to connect information within the Handout with consumers’ personal recovery goals</a:t>
            </a:r>
          </a:p>
          <a:p>
            <a:pPr marL="0" indent="0">
              <a:spcBef>
                <a:spcPts val="0"/>
              </a:spcBef>
              <a:spcAft>
                <a:spcPts val="0"/>
              </a:spcAft>
              <a:buClr>
                <a:srgbClr val="FFFFFF"/>
              </a:buClr>
              <a:buNone/>
            </a:pPr>
            <a:endParaRPr lang="en-US" sz="2800" dirty="0" smtClean="0">
              <a:solidFill>
                <a:srgbClr val="FFFFFF"/>
              </a:solidFill>
            </a:endParaRPr>
          </a:p>
          <a:p>
            <a:pPr>
              <a:spcBef>
                <a:spcPts val="0"/>
              </a:spcBef>
              <a:spcAft>
                <a:spcPts val="0"/>
              </a:spcAft>
              <a:buClr>
                <a:srgbClr val="FFFFFF"/>
              </a:buClr>
            </a:pPr>
            <a:r>
              <a:rPr lang="en-US" sz="2800" dirty="0" smtClean="0">
                <a:solidFill>
                  <a:srgbClr val="FFFFFF"/>
                </a:solidFill>
              </a:rPr>
              <a:t>Suggest homework assignments that appropriately reinforce knowledge and skills</a:t>
            </a:r>
            <a:endParaRPr lang="en-US" sz="2800" dirty="0">
              <a:solidFill>
                <a:srgbClr val="FFFFFF"/>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55</a:t>
            </a:fld>
            <a:endParaRPr lang="en-US"/>
          </a:p>
        </p:txBody>
      </p:sp>
    </p:spTree>
    <p:extLst>
      <p:ext uri="{BB962C8B-B14F-4D97-AF65-F5344CB8AC3E}">
        <p14:creationId xmlns:p14="http://schemas.microsoft.com/office/powerpoint/2010/main" val="2315341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THE </a:t>
            </a:r>
            <a:r>
              <a:rPr lang="en-US" dirty="0" err="1" smtClean="0"/>
              <a:t>imR</a:t>
            </a:r>
            <a:r>
              <a:rPr lang="en-US" dirty="0" smtClean="0"/>
              <a:t> practitioner guide</a:t>
            </a:r>
            <a:endParaRPr lang="en-US" dirty="0"/>
          </a:p>
        </p:txBody>
      </p:sp>
      <p:sp>
        <p:nvSpPr>
          <p:cNvPr id="4" name="Content Placeholder 3"/>
          <p:cNvSpPr>
            <a:spLocks noGrp="1"/>
          </p:cNvSpPr>
          <p:nvPr>
            <p:ph sz="quarter" idx="13"/>
          </p:nvPr>
        </p:nvSpPr>
        <p:spPr/>
        <p:txBody>
          <a:bodyPr>
            <a:noAutofit/>
          </a:bodyPr>
          <a:lstStyle/>
          <a:p>
            <a:pPr fontAlgn="auto">
              <a:buFont typeface="Arial" pitchFamily="34" charset="0"/>
              <a:buChar char="•"/>
              <a:defRPr/>
            </a:pPr>
            <a:r>
              <a:rPr lang="en-US" dirty="0" smtClean="0"/>
              <a:t>Introduction</a:t>
            </a:r>
          </a:p>
          <a:p>
            <a:pPr fontAlgn="auto">
              <a:buFont typeface="Arial" pitchFamily="34" charset="0"/>
              <a:buChar char="•"/>
              <a:defRPr/>
            </a:pPr>
            <a:r>
              <a:rPr lang="en-US" dirty="0" smtClean="0"/>
              <a:t>Goals for session</a:t>
            </a:r>
          </a:p>
          <a:p>
            <a:pPr fontAlgn="auto">
              <a:buFont typeface="Arial" pitchFamily="34" charset="0"/>
              <a:buChar char="•"/>
              <a:defRPr/>
            </a:pPr>
            <a:r>
              <a:rPr lang="en-US" dirty="0" smtClean="0"/>
              <a:t>Handouts to be used</a:t>
            </a:r>
          </a:p>
          <a:p>
            <a:pPr fontAlgn="auto">
              <a:buFont typeface="Arial" pitchFamily="34" charset="0"/>
              <a:buChar char="•"/>
              <a:defRPr/>
            </a:pPr>
            <a:r>
              <a:rPr lang="en-US" dirty="0" smtClean="0"/>
              <a:t>Number and pacing of sessions</a:t>
            </a:r>
          </a:p>
          <a:p>
            <a:pPr fontAlgn="auto">
              <a:buFont typeface="Arial" pitchFamily="34" charset="0"/>
              <a:buChar char="•"/>
              <a:defRPr/>
            </a:pPr>
            <a:r>
              <a:rPr lang="en-US" dirty="0" smtClean="0"/>
              <a:t>How to structure the session</a:t>
            </a:r>
          </a:p>
          <a:p>
            <a:pPr fontAlgn="auto">
              <a:buFont typeface="Arial" pitchFamily="34" charset="0"/>
              <a:buChar char="•"/>
              <a:defRPr/>
            </a:pPr>
            <a:r>
              <a:rPr lang="en-US" dirty="0" smtClean="0"/>
              <a:t>Strategies to be used in session</a:t>
            </a:r>
          </a:p>
          <a:p>
            <a:pPr lvl="1" fontAlgn="auto">
              <a:buFont typeface="Arial" pitchFamily="34" charset="0"/>
              <a:buChar char="•"/>
              <a:defRPr/>
            </a:pPr>
            <a:r>
              <a:rPr lang="en-US" dirty="0" smtClean="0"/>
              <a:t>Motivational, Educational, Cognitive-behavioral</a:t>
            </a:r>
          </a:p>
          <a:p>
            <a:pPr lvl="1" fontAlgn="auto">
              <a:buFont typeface="Arial" pitchFamily="34" charset="0"/>
              <a:buChar char="•"/>
              <a:defRPr/>
            </a:pPr>
            <a:r>
              <a:rPr lang="en-US" dirty="0" smtClean="0"/>
              <a:t>Homework</a:t>
            </a:r>
          </a:p>
          <a:p>
            <a:pPr fontAlgn="auto">
              <a:buFont typeface="Arial" pitchFamily="34" charset="0"/>
              <a:buChar char="•"/>
              <a:defRPr/>
            </a:pPr>
            <a:r>
              <a:rPr lang="en-US" dirty="0" smtClean="0"/>
              <a:t>Tips for common problems</a:t>
            </a:r>
          </a:p>
          <a:p>
            <a:pPr fontAlgn="auto">
              <a:buFont typeface="Arial" pitchFamily="34" charset="0"/>
              <a:buChar char="•"/>
              <a:defRPr/>
            </a:pPr>
            <a:r>
              <a:rPr lang="en-US" dirty="0" smtClean="0"/>
              <a:t>Review questions to test for understanding</a:t>
            </a:r>
            <a:endParaRPr lang="en-US" dirty="0"/>
          </a:p>
        </p:txBody>
      </p:sp>
      <p:sp>
        <p:nvSpPr>
          <p:cNvPr id="8" name="Oval 7"/>
          <p:cNvSpPr/>
          <p:nvPr/>
        </p:nvSpPr>
        <p:spPr>
          <a:xfrm>
            <a:off x="6553200" y="2286000"/>
            <a:ext cx="1219200" cy="121920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Topic guidelines for group </a:t>
            </a:r>
            <a:r>
              <a:rPr lang="en-US" dirty="0" err="1" smtClean="0"/>
              <a:t>imr</a:t>
            </a:r>
            <a:endParaRPr lang="en-US" dirty="0"/>
          </a:p>
        </p:txBody>
      </p:sp>
      <p:sp>
        <p:nvSpPr>
          <p:cNvPr id="4" name="Content Placeholder 3"/>
          <p:cNvSpPr>
            <a:spLocks noGrp="1"/>
          </p:cNvSpPr>
          <p:nvPr>
            <p:ph sz="quarter" idx="13"/>
          </p:nvPr>
        </p:nvSpPr>
        <p:spPr/>
        <p:txBody>
          <a:bodyPr>
            <a:noAutofit/>
          </a:bodyPr>
          <a:lstStyle/>
          <a:p>
            <a:pPr fontAlgn="auto">
              <a:buFont typeface="Arial" pitchFamily="34" charset="0"/>
              <a:buChar char="•"/>
              <a:defRPr/>
            </a:pPr>
            <a:r>
              <a:rPr lang="en-US" dirty="0" smtClean="0"/>
              <a:t>Introduction</a:t>
            </a:r>
          </a:p>
          <a:p>
            <a:pPr fontAlgn="auto">
              <a:buFont typeface="Arial" pitchFamily="34" charset="0"/>
              <a:buChar char="•"/>
              <a:defRPr/>
            </a:pPr>
            <a:r>
              <a:rPr lang="en-US" dirty="0" smtClean="0"/>
              <a:t>Goals for session</a:t>
            </a:r>
          </a:p>
          <a:p>
            <a:pPr fontAlgn="auto">
              <a:buFont typeface="Arial" pitchFamily="34" charset="0"/>
              <a:buChar char="•"/>
              <a:defRPr/>
            </a:pPr>
            <a:r>
              <a:rPr lang="en-US" dirty="0" smtClean="0"/>
              <a:t>Handouts to be used</a:t>
            </a:r>
          </a:p>
          <a:p>
            <a:pPr fontAlgn="auto">
              <a:buFont typeface="Arial" pitchFamily="34" charset="0"/>
              <a:buChar char="•"/>
              <a:defRPr/>
            </a:pPr>
            <a:r>
              <a:rPr lang="en-US" dirty="0" smtClean="0"/>
              <a:t>Number and pacing of sessions</a:t>
            </a:r>
          </a:p>
          <a:p>
            <a:pPr fontAlgn="auto">
              <a:buFont typeface="Arial" pitchFamily="34" charset="0"/>
              <a:buChar char="•"/>
              <a:defRPr/>
            </a:pPr>
            <a:r>
              <a:rPr lang="en-US" dirty="0" smtClean="0"/>
              <a:t>How to time/structure the session</a:t>
            </a:r>
          </a:p>
        </p:txBody>
      </p:sp>
      <p:sp>
        <p:nvSpPr>
          <p:cNvPr id="5" name="Oval 4"/>
          <p:cNvSpPr/>
          <p:nvPr/>
        </p:nvSpPr>
        <p:spPr>
          <a:xfrm>
            <a:off x="6248400" y="1828800"/>
            <a:ext cx="1208088" cy="120808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6869113" y="2297113"/>
            <a:ext cx="1208087" cy="1208087"/>
          </a:xfrm>
          <a:prstGeom prst="ellipse">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5649913" y="2286000"/>
            <a:ext cx="1208087" cy="1208088"/>
          </a:xfrm>
          <a:prstGeom prst="ellipse">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6243638" y="2678113"/>
            <a:ext cx="1208087" cy="1208087"/>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Slide Number Placeholder 7"/>
          <p:cNvSpPr>
            <a:spLocks noGrp="1"/>
          </p:cNvSpPr>
          <p:nvPr>
            <p:ph type="sldNum" sz="quarter" idx="16"/>
          </p:nvPr>
        </p:nvSpPr>
        <p:spPr/>
        <p:txBody>
          <a:bodyPr/>
          <a:lstStyle/>
          <a:p>
            <a:pPr>
              <a:defRPr/>
            </a:pPr>
            <a:fld id="{916B351B-9155-4478-A843-9D12552254ED}"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Session guidelines for group </a:t>
            </a:r>
            <a:r>
              <a:rPr lang="en-US" dirty="0" err="1" smtClean="0"/>
              <a:t>imr</a:t>
            </a:r>
            <a:endParaRPr lang="en-US" dirty="0"/>
          </a:p>
        </p:txBody>
      </p:sp>
      <p:sp>
        <p:nvSpPr>
          <p:cNvPr id="4" name="Content Placeholder 3"/>
          <p:cNvSpPr>
            <a:spLocks noGrp="1"/>
          </p:cNvSpPr>
          <p:nvPr>
            <p:ph sz="quarter" idx="13"/>
          </p:nvPr>
        </p:nvSpPr>
        <p:spPr/>
        <p:txBody>
          <a:bodyPr>
            <a:noAutofit/>
          </a:bodyPr>
          <a:lstStyle/>
          <a:p>
            <a:pPr fontAlgn="auto">
              <a:buFont typeface="Arial" pitchFamily="34" charset="0"/>
              <a:buChar char="•"/>
              <a:defRPr/>
            </a:pPr>
            <a:r>
              <a:rPr lang="en-US" dirty="0" smtClean="0"/>
              <a:t>How to begin</a:t>
            </a:r>
          </a:p>
          <a:p>
            <a:pPr fontAlgn="auto">
              <a:buFont typeface="Arial" pitchFamily="34" charset="0"/>
              <a:buChar char="•"/>
              <a:defRPr/>
            </a:pPr>
            <a:r>
              <a:rPr lang="en-US" dirty="0" smtClean="0"/>
              <a:t>Session goals</a:t>
            </a:r>
          </a:p>
          <a:p>
            <a:pPr fontAlgn="auto">
              <a:buFont typeface="Arial" pitchFamily="34" charset="0"/>
              <a:buChar char="•"/>
              <a:defRPr/>
            </a:pPr>
            <a:r>
              <a:rPr lang="en-US" dirty="0" smtClean="0"/>
              <a:t>Structure of the session</a:t>
            </a:r>
          </a:p>
          <a:p>
            <a:pPr fontAlgn="auto">
              <a:buFont typeface="Arial" pitchFamily="34" charset="0"/>
              <a:buChar char="•"/>
              <a:defRPr/>
            </a:pPr>
            <a:r>
              <a:rPr lang="en-US" dirty="0" smtClean="0"/>
              <a:t>Motivational strategies</a:t>
            </a:r>
          </a:p>
          <a:p>
            <a:pPr fontAlgn="auto">
              <a:buFont typeface="Arial" pitchFamily="34" charset="0"/>
              <a:buChar char="•"/>
              <a:defRPr/>
            </a:pPr>
            <a:r>
              <a:rPr lang="en-US" dirty="0" smtClean="0"/>
              <a:t>Educational strategies</a:t>
            </a:r>
          </a:p>
          <a:p>
            <a:pPr fontAlgn="auto">
              <a:buFont typeface="Arial" pitchFamily="34" charset="0"/>
              <a:buChar char="•"/>
              <a:defRPr/>
            </a:pPr>
            <a:r>
              <a:rPr lang="en-US" dirty="0" smtClean="0"/>
              <a:t>Cognitive-behavioral strategies</a:t>
            </a:r>
          </a:p>
          <a:p>
            <a:pPr fontAlgn="auto">
              <a:buFont typeface="Arial" pitchFamily="34" charset="0"/>
              <a:buChar char="•"/>
              <a:defRPr/>
            </a:pPr>
            <a:r>
              <a:rPr lang="en-US" dirty="0" smtClean="0"/>
              <a:t>Homework strategies</a:t>
            </a:r>
          </a:p>
        </p:txBody>
      </p:sp>
      <p:sp>
        <p:nvSpPr>
          <p:cNvPr id="5" name="Oval 4"/>
          <p:cNvSpPr/>
          <p:nvPr/>
        </p:nvSpPr>
        <p:spPr>
          <a:xfrm>
            <a:off x="6248400" y="1828800"/>
            <a:ext cx="1208088" cy="120808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6869113" y="2297113"/>
            <a:ext cx="1208087" cy="1208087"/>
          </a:xfrm>
          <a:prstGeom prst="ellipse">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5649913" y="2286000"/>
            <a:ext cx="1208087" cy="1208088"/>
          </a:xfrm>
          <a:prstGeom prst="ellipse">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6243638" y="2678113"/>
            <a:ext cx="1208087" cy="1208087"/>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Slide Number Placeholder 7"/>
          <p:cNvSpPr>
            <a:spLocks noGrp="1"/>
          </p:cNvSpPr>
          <p:nvPr>
            <p:ph type="sldNum" sz="quarter" idx="16"/>
          </p:nvPr>
        </p:nvSpPr>
        <p:spPr/>
        <p:txBody>
          <a:bodyPr/>
          <a:lstStyle/>
          <a:p>
            <a:pPr>
              <a:defRPr/>
            </a:pPr>
            <a:fld id="{916B351B-9155-4478-A843-9D12552254ED}" type="slidenum">
              <a:rPr lang="en-US" smtClean="0"/>
              <a:pPr>
                <a:defRPr/>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Using the handouts</a:t>
            </a:r>
            <a:endParaRPr lang="en-US" dirty="0"/>
          </a:p>
        </p:txBody>
      </p:sp>
      <p:sp>
        <p:nvSpPr>
          <p:cNvPr id="3" name="Content Placeholder 2"/>
          <p:cNvSpPr>
            <a:spLocks noGrp="1"/>
          </p:cNvSpPr>
          <p:nvPr>
            <p:ph sz="quarter" idx="13"/>
          </p:nvPr>
        </p:nvSpPr>
        <p:spPr>
          <a:xfrm>
            <a:off x="609600" y="1600200"/>
            <a:ext cx="7924800" cy="4724400"/>
          </a:xfrm>
        </p:spPr>
        <p:txBody>
          <a:bodyPr>
            <a:normAutofit lnSpcReduction="10000"/>
          </a:bodyPr>
          <a:lstStyle/>
          <a:p>
            <a:pPr fontAlgn="auto">
              <a:buFont typeface="Arial" pitchFamily="34" charset="0"/>
              <a:buChar char="•"/>
              <a:defRPr/>
            </a:pPr>
            <a:r>
              <a:rPr lang="en-US" dirty="0" smtClean="0"/>
              <a:t>Contain practical information and skills that consumers can use </a:t>
            </a:r>
          </a:p>
          <a:p>
            <a:pPr fontAlgn="auto">
              <a:buFont typeface="Arial" pitchFamily="34" charset="0"/>
              <a:buChar char="•"/>
              <a:defRPr/>
            </a:pPr>
            <a:r>
              <a:rPr lang="en-US" dirty="0" smtClean="0"/>
              <a:t>Written in easy-to-understand language and include informative text</a:t>
            </a:r>
          </a:p>
          <a:p>
            <a:pPr lvl="1" fontAlgn="auto">
              <a:buFont typeface="Arial" pitchFamily="34" charset="0"/>
              <a:buChar char="•"/>
              <a:defRPr/>
            </a:pPr>
            <a:r>
              <a:rPr lang="en-US" dirty="0" smtClean="0"/>
              <a:t>This doesn’t mean that every client will be able to read and understand handouts – what do you do?</a:t>
            </a:r>
          </a:p>
          <a:p>
            <a:pPr fontAlgn="auto">
              <a:buFont typeface="Arial" pitchFamily="34" charset="0"/>
              <a:buChar char="•"/>
              <a:defRPr/>
            </a:pPr>
            <a:r>
              <a:rPr lang="en-US" dirty="0" smtClean="0"/>
              <a:t>Handouts are interactive and not meant to be stand-alone documents</a:t>
            </a:r>
          </a:p>
          <a:p>
            <a:pPr fontAlgn="auto">
              <a:buFont typeface="Arial" pitchFamily="34" charset="0"/>
              <a:buChar char="•"/>
              <a:defRPr/>
            </a:pPr>
            <a:r>
              <a:rPr lang="en-US" dirty="0" smtClean="0"/>
              <a:t>Help clients integrate the knowledge and skills presented</a:t>
            </a:r>
          </a:p>
          <a:p>
            <a:pPr fontAlgn="auto">
              <a:buFont typeface="Arial" pitchFamily="34" charset="0"/>
              <a:buChar char="•"/>
              <a:defRPr/>
            </a:pPr>
            <a:r>
              <a:rPr lang="en-US" dirty="0" smtClean="0"/>
              <a:t>Handouts may differ depending on individual or group sessions</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100" dirty="0"/>
              <a:t>Focus on interpersonal and social skills</a:t>
            </a:r>
          </a:p>
          <a:p>
            <a:pPr lvl="1"/>
            <a:r>
              <a:rPr lang="en-US" sz="1800" dirty="0"/>
              <a:t>These two skill-sets are thought to influence the propensity to commit crimes</a:t>
            </a:r>
          </a:p>
          <a:p>
            <a:r>
              <a:rPr lang="en-US" sz="2100" dirty="0"/>
              <a:t>Reinforcing attitudes necessary to encourage responsible conduct</a:t>
            </a:r>
          </a:p>
          <a:p>
            <a:r>
              <a:rPr lang="en-US" sz="2100" dirty="0"/>
              <a:t>Developing empathy</a:t>
            </a:r>
          </a:p>
          <a:p>
            <a:r>
              <a:rPr lang="en-US" sz="2100" dirty="0"/>
              <a:t>Gauging consequences </a:t>
            </a:r>
          </a:p>
          <a:p>
            <a:r>
              <a:rPr lang="en-US" sz="2100" dirty="0"/>
              <a:t>Address environmental and emotional stimuli triggering pro-delinquent schemata</a:t>
            </a:r>
          </a:p>
        </p:txBody>
      </p:sp>
      <p:sp>
        <p:nvSpPr>
          <p:cNvPr id="3" name="Slide Number Placeholder 2"/>
          <p:cNvSpPr>
            <a:spLocks noGrp="1"/>
          </p:cNvSpPr>
          <p:nvPr>
            <p:ph type="sldNum" sz="quarter" idx="12"/>
          </p:nvPr>
        </p:nvSpPr>
        <p:spPr/>
        <p:txBody>
          <a:bodyPr/>
          <a:lstStyle/>
          <a:p>
            <a:fld id="{7758C947-2B43-4374-B8F4-425B08D2A97A}" type="slidenum">
              <a:rPr lang="en-US" smtClean="0"/>
              <a:pPr/>
              <a:t>6</a:t>
            </a:fld>
            <a:endParaRPr lang="en-US"/>
          </a:p>
        </p:txBody>
      </p:sp>
      <p:sp>
        <p:nvSpPr>
          <p:cNvPr id="4" name="Title 3"/>
          <p:cNvSpPr>
            <a:spLocks noGrp="1"/>
          </p:cNvSpPr>
          <p:nvPr>
            <p:ph type="title"/>
          </p:nvPr>
        </p:nvSpPr>
        <p:spPr/>
        <p:txBody>
          <a:bodyPr/>
          <a:lstStyle/>
          <a:p>
            <a:r>
              <a:rPr lang="en-US" dirty="0" smtClean="0"/>
              <a:t>CBT with offenders</a:t>
            </a:r>
            <a:endParaRPr lang="en-US" dirty="0"/>
          </a:p>
        </p:txBody>
      </p:sp>
    </p:spTree>
    <p:extLst>
      <p:ext uri="{BB962C8B-B14F-4D97-AF65-F5344CB8AC3E}">
        <p14:creationId xmlns:p14="http://schemas.microsoft.com/office/powerpoint/2010/main" val="13434353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Using group vs individual format</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Pacing and length of IMR program depends on whether format will be individual or group</a:t>
            </a:r>
          </a:p>
          <a:p>
            <a:pPr fontAlgn="auto">
              <a:buFont typeface="Arial" pitchFamily="34" charset="0"/>
              <a:buChar char="•"/>
              <a:defRPr/>
            </a:pPr>
            <a:r>
              <a:rPr lang="en-US" dirty="0" smtClean="0"/>
              <a:t>Determine how your organization will place individuals into either individual or group programs and what the “cutoff” for group participation will be</a:t>
            </a:r>
          </a:p>
          <a:p>
            <a:pPr fontAlgn="auto">
              <a:buFont typeface="Arial" pitchFamily="34" charset="0"/>
              <a:buChar char="•"/>
              <a:defRPr/>
            </a:pPr>
            <a:r>
              <a:rPr lang="en-US" dirty="0" smtClean="0"/>
              <a:t>Review the structure of sessions with your clients and what they should expect from you each session, as well as what you will expect from them</a:t>
            </a:r>
          </a:p>
          <a:p>
            <a:pPr fontAlgn="auto">
              <a:buFont typeface="Arial" pitchFamily="34" charset="0"/>
              <a:buChar char="•"/>
              <a:defRPr/>
            </a:pP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3" presetClass="emph" presetSubtype="2" fill="hold" nodeType="withEffect">
                                  <p:stCondLst>
                                    <p:cond delay="0"/>
                                  </p:stCondLst>
                                  <p:childTnLst>
                                    <p:animClr clrSpc="rgb" dir="cw">
                                      <p:cBhvr override="childStyle">
                                        <p:cTn id="9" dur="1000" fill="hold"/>
                                        <p:tgtEl>
                                          <p:spTgt spid="3">
                                            <p:txEl>
                                              <p:pRg st="0" end="0"/>
                                            </p:txEl>
                                          </p:spTgt>
                                        </p:tgtEl>
                                        <p:attrNameLst>
                                          <p:attrName>style.color</p:attrName>
                                        </p:attrNameLst>
                                      </p:cBhvr>
                                      <p:to>
                                        <a:srgbClr val="606060"/>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3" presetClass="emph" presetSubtype="2" fill="hold" nodeType="withEffect">
                                  <p:stCondLst>
                                    <p:cond delay="0"/>
                                  </p:stCondLst>
                                  <p:childTnLst>
                                    <p:animClr clrSpc="rgb" dir="cw">
                                      <p:cBhvr override="childStyle">
                                        <p:cTn id="16" dur="1000" fill="hold"/>
                                        <p:tgtEl>
                                          <p:spTgt spid="3">
                                            <p:txEl>
                                              <p:pRg st="1" end="1"/>
                                            </p:txEl>
                                          </p:spTgt>
                                        </p:tgtEl>
                                        <p:attrNameLst>
                                          <p:attrName>style.color</p:attrName>
                                        </p:attrNameLst>
                                      </p:cBhvr>
                                      <p:to>
                                        <a:srgbClr val="606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Orienting to group format</a:t>
            </a:r>
            <a:endParaRPr lang="en-US" dirty="0"/>
          </a:p>
        </p:txBody>
      </p:sp>
      <p:sp>
        <p:nvSpPr>
          <p:cNvPr id="3" name="Content Placeholder 2"/>
          <p:cNvSpPr>
            <a:spLocks noGrp="1"/>
          </p:cNvSpPr>
          <p:nvPr>
            <p:ph sz="quarter" idx="13"/>
          </p:nvPr>
        </p:nvSpPr>
        <p:spPr/>
        <p:txBody>
          <a:bodyPr>
            <a:noAutofit/>
          </a:bodyPr>
          <a:lstStyle/>
          <a:p>
            <a:pPr fontAlgn="auto">
              <a:buFont typeface="Arial" pitchFamily="34" charset="0"/>
              <a:buChar char="•"/>
              <a:defRPr/>
            </a:pPr>
            <a:r>
              <a:rPr lang="en-US" dirty="0" smtClean="0"/>
              <a:t>What is said in the room stays in the room between group members</a:t>
            </a:r>
          </a:p>
          <a:p>
            <a:pPr fontAlgn="auto">
              <a:buFont typeface="Arial" pitchFamily="34" charset="0"/>
              <a:buChar char="•"/>
              <a:defRPr/>
            </a:pPr>
            <a:r>
              <a:rPr lang="en-US" dirty="0" smtClean="0"/>
              <a:t>Treat all group members and property with respect</a:t>
            </a:r>
          </a:p>
          <a:p>
            <a:pPr fontAlgn="auto">
              <a:buFont typeface="Arial" pitchFamily="34" charset="0"/>
              <a:buChar char="•"/>
              <a:defRPr/>
            </a:pPr>
            <a:r>
              <a:rPr lang="en-US" dirty="0" smtClean="0"/>
              <a:t>Regular attendance is expected</a:t>
            </a:r>
          </a:p>
          <a:p>
            <a:pPr fontAlgn="auto">
              <a:buFont typeface="Arial" pitchFamily="34" charset="0"/>
              <a:buChar char="•"/>
              <a:defRPr/>
            </a:pPr>
            <a:r>
              <a:rPr lang="en-US" dirty="0" smtClean="0"/>
              <a:t>Review all guidelines during first session</a:t>
            </a:r>
          </a:p>
          <a:p>
            <a:pPr fontAlgn="auto">
              <a:buFont typeface="Arial" pitchFamily="34" charset="0"/>
              <a:buChar char="•"/>
              <a:defRPr/>
            </a:pPr>
            <a:r>
              <a:rPr lang="en-US" dirty="0" smtClean="0"/>
              <a:t>How do you deal with group members not adhering to group rules? </a:t>
            </a:r>
          </a:p>
          <a:p>
            <a:pPr fontAlgn="auto">
              <a:buFont typeface="Arial" pitchFamily="34" charset="0"/>
              <a:buChar char="•"/>
              <a:defRPr/>
            </a:pPr>
            <a:r>
              <a:rPr lang="en-US" dirty="0" smtClean="0"/>
              <a:t>When should you confront group members in front of other group members?</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61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childTnLst>
                                </p:cTn>
                              </p:par>
                              <p:par>
                                <p:cTn id="8" presetID="3" presetClass="emph" presetSubtype="2" fill="hold" nodeType="withEffect">
                                  <p:stCondLst>
                                    <p:cond delay="0"/>
                                  </p:stCondLst>
                                  <p:childTnLst>
                                    <p:animClr clrSpc="rgb" dir="cw">
                                      <p:cBhvr override="childStyle">
                                        <p:cTn id="9" dur="1000" fill="hold"/>
                                        <p:tgtEl>
                                          <p:spTgt spid="3">
                                            <p:txEl>
                                              <p:pRg st="0" end="0"/>
                                            </p:txEl>
                                          </p:spTgt>
                                        </p:tgtEl>
                                        <p:attrNameLst>
                                          <p:attrName>style.color</p:attrName>
                                        </p:attrNameLst>
                                      </p:cBhvr>
                                      <p:to>
                                        <a:schemeClr val="accent1"/>
                                      </p:to>
                                    </p:animClr>
                                  </p:childTnLst>
                                </p:cTn>
                              </p:par>
                              <p:par>
                                <p:cTn id="10" presetID="3" presetClass="emph" presetSubtype="2" fill="hold" nodeType="withEffect">
                                  <p:stCondLst>
                                    <p:cond delay="0"/>
                                  </p:stCondLst>
                                  <p:childTnLst>
                                    <p:animClr clrSpc="rgb" dir="cw">
                                      <p:cBhvr override="childStyle">
                                        <p:cTn id="11" dur="1000" fill="hold"/>
                                        <p:tgtEl>
                                          <p:spTgt spid="3">
                                            <p:txEl>
                                              <p:pRg st="1" end="1"/>
                                            </p:txEl>
                                          </p:spTgt>
                                        </p:tgtEl>
                                        <p:attrNameLst>
                                          <p:attrName>style.color</p:attrName>
                                        </p:attrNameLst>
                                      </p:cBhvr>
                                      <p:to>
                                        <a:schemeClr val="accent1"/>
                                      </p:to>
                                    </p:animClr>
                                  </p:childTnLst>
                                </p:cTn>
                              </p:par>
                              <p:par>
                                <p:cTn id="12" presetID="3" presetClass="emph" presetSubtype="2" fill="hold" nodeType="withEffect">
                                  <p:stCondLst>
                                    <p:cond delay="0"/>
                                  </p:stCondLst>
                                  <p:childTnLst>
                                    <p:animClr clrSpc="rgb" dir="cw">
                                      <p:cBhvr override="childStyle">
                                        <p:cTn id="13" dur="1000" fill="hold"/>
                                        <p:tgtEl>
                                          <p:spTgt spid="3">
                                            <p:txEl>
                                              <p:pRg st="2" end="2"/>
                                            </p:txEl>
                                          </p:spTgt>
                                        </p:tgtEl>
                                        <p:attrNameLst>
                                          <p:attrName>style.color</p:attrName>
                                        </p:attrNameLst>
                                      </p:cBhvr>
                                      <p:to>
                                        <a:schemeClr val="accent1"/>
                                      </p:to>
                                    </p:animClr>
                                  </p:childTnLst>
                                </p:cTn>
                              </p:par>
                              <p:par>
                                <p:cTn id="14" presetID="3" presetClass="emph" presetSubtype="2" fill="hold" nodeType="withEffect">
                                  <p:stCondLst>
                                    <p:cond delay="0"/>
                                  </p:stCondLst>
                                  <p:childTnLst>
                                    <p:animClr clrSpc="rgb" dir="cw">
                                      <p:cBhvr override="childStyle">
                                        <p:cTn id="15" dur="1000" fill="hold"/>
                                        <p:tgtEl>
                                          <p:spTgt spid="3">
                                            <p:txEl>
                                              <p:pRg st="3" end="3"/>
                                            </p:txEl>
                                          </p:spTgt>
                                        </p:tgtEl>
                                        <p:attrNameLst>
                                          <p:attrName>style.color</p:attrName>
                                        </p:attrNameLst>
                                      </p:cBhvr>
                                      <p:to>
                                        <a:schemeClr val="accent1"/>
                                      </p:to>
                                    </p:animClr>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1143000"/>
          </a:xfrm>
        </p:spPr>
        <p:txBody>
          <a:bodyPr/>
          <a:lstStyle/>
          <a:p>
            <a:pPr fontAlgn="auto">
              <a:spcAft>
                <a:spcPts val="0"/>
              </a:spcAft>
              <a:defRPr/>
            </a:pPr>
            <a:r>
              <a:rPr lang="en-US" dirty="0" smtClean="0"/>
              <a:t>Pacing your session</a:t>
            </a:r>
            <a:endParaRPr lang="en-US" dirty="0"/>
          </a:p>
        </p:txBody>
      </p:sp>
      <p:sp>
        <p:nvSpPr>
          <p:cNvPr id="3" name="Content Placeholder 2"/>
          <p:cNvSpPr>
            <a:spLocks noGrp="1"/>
          </p:cNvSpPr>
          <p:nvPr>
            <p:ph sz="quarter" idx="13"/>
          </p:nvPr>
        </p:nvSpPr>
        <p:spPr>
          <a:xfrm>
            <a:off x="609600" y="1295400"/>
            <a:ext cx="7924800" cy="5105400"/>
          </a:xfrm>
        </p:spPr>
        <p:txBody>
          <a:bodyPr>
            <a:normAutofit/>
          </a:bodyPr>
          <a:lstStyle/>
          <a:p>
            <a:pPr fontAlgn="auto">
              <a:buFont typeface="Arial" pitchFamily="34" charset="0"/>
              <a:buChar char="•"/>
              <a:defRPr/>
            </a:pPr>
            <a:r>
              <a:rPr lang="en-US" sz="3000" dirty="0" smtClean="0"/>
              <a:t>Typically 45-90 minutes per week for 3-10 months</a:t>
            </a:r>
          </a:p>
          <a:p>
            <a:pPr fontAlgn="auto">
              <a:buFont typeface="Arial" pitchFamily="34" charset="0"/>
              <a:buChar char="•"/>
              <a:defRPr/>
            </a:pPr>
            <a:r>
              <a:rPr lang="en-US" sz="3000" dirty="0" smtClean="0"/>
              <a:t>Length of program depends on pacing and other factors:</a:t>
            </a:r>
          </a:p>
          <a:p>
            <a:pPr lvl="1" fontAlgn="auto">
              <a:buFont typeface="Arial" pitchFamily="34" charset="0"/>
              <a:buChar char="•"/>
              <a:defRPr/>
            </a:pPr>
            <a:r>
              <a:rPr lang="en-US" dirty="0" smtClean="0"/>
              <a:t>Client’s prior knowledge and skill level</a:t>
            </a:r>
          </a:p>
          <a:p>
            <a:pPr lvl="1" fontAlgn="auto">
              <a:buFont typeface="Arial" pitchFamily="34" charset="0"/>
              <a:buChar char="•"/>
              <a:defRPr/>
            </a:pPr>
            <a:r>
              <a:rPr lang="en-US" dirty="0" smtClean="0"/>
              <a:t>Problem areas that client would like to work on </a:t>
            </a:r>
          </a:p>
          <a:p>
            <a:pPr lvl="1" fontAlgn="auto">
              <a:buFont typeface="Arial" pitchFamily="34" charset="0"/>
              <a:buChar char="•"/>
              <a:defRPr/>
            </a:pPr>
            <a:r>
              <a:rPr lang="en-US" dirty="0" smtClean="0"/>
              <a:t>Presence of cognitive difficulties or SMI can slow learning process</a:t>
            </a:r>
            <a:endParaRPr lang="en-US" sz="2000"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Structuring your sessions</a:t>
            </a:r>
            <a:endParaRPr lang="en-US" dirty="0"/>
          </a:p>
        </p:txBody>
      </p:sp>
      <p:sp>
        <p:nvSpPr>
          <p:cNvPr id="3" name="Content Placeholder 2"/>
          <p:cNvSpPr>
            <a:spLocks noGrp="1"/>
          </p:cNvSpPr>
          <p:nvPr>
            <p:ph sz="quarter" idx="13"/>
          </p:nvPr>
        </p:nvSpPr>
        <p:spPr>
          <a:xfrm>
            <a:off x="609600" y="1752600"/>
            <a:ext cx="7924800" cy="4114800"/>
          </a:xfrm>
        </p:spPr>
        <p:txBody>
          <a:bodyPr>
            <a:normAutofit/>
          </a:bodyPr>
          <a:lstStyle/>
          <a:p>
            <a:pPr algn="ctr"/>
            <a:r>
              <a:rPr lang="en-US" altLang="en-US" sz="2800" b="1" i="1" dirty="0"/>
              <a:t>How long will your sessions be</a:t>
            </a:r>
            <a:r>
              <a:rPr lang="en-US" altLang="en-US" sz="2800" b="1" i="1" dirty="0" smtClean="0"/>
              <a:t>?</a:t>
            </a:r>
          </a:p>
          <a:p>
            <a:pPr marL="0" indent="0" algn="ctr">
              <a:buNone/>
            </a:pPr>
            <a:endParaRPr lang="en-US" altLang="en-US" sz="2800" b="1" i="1" dirty="0"/>
          </a:p>
          <a:p>
            <a:pPr algn="ctr"/>
            <a:r>
              <a:rPr lang="en-US" altLang="en-US" sz="2800" b="1" i="1" dirty="0" smtClean="0"/>
              <a:t>What materials will you need/how will they     be stored?</a:t>
            </a:r>
            <a:endParaRPr lang="en-US" altLang="en-US" sz="2800" b="1" i="1" dirty="0"/>
          </a:p>
          <a:p>
            <a:pPr marL="0" indent="0" algn="ctr">
              <a:buNone/>
            </a:pPr>
            <a:endParaRPr lang="en-US" altLang="en-US" sz="2800" b="1" i="1" dirty="0" smtClean="0"/>
          </a:p>
          <a:p>
            <a:pPr algn="ctr"/>
            <a:r>
              <a:rPr lang="en-US" altLang="en-US" sz="2800" b="1" i="1" dirty="0" smtClean="0"/>
              <a:t>What </a:t>
            </a:r>
            <a:r>
              <a:rPr lang="en-US" altLang="en-US" sz="2800" b="1" i="1" dirty="0"/>
              <a:t>can you accomplish in the time you have with your clients</a:t>
            </a:r>
            <a:r>
              <a:rPr lang="en-US" altLang="en-US" sz="2800" b="1" i="1" dirty="0" smtClean="0"/>
              <a:t>?</a:t>
            </a:r>
          </a:p>
          <a:p>
            <a:pPr marL="0" indent="0" algn="ctr">
              <a:buNone/>
            </a:pPr>
            <a:endParaRPr lang="en-US" altLang="en-US" b="1" i="1"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63</a:t>
            </a:fld>
            <a:endParaRPr lang="en-US"/>
          </a:p>
        </p:txBody>
      </p:sp>
    </p:spTree>
    <p:extLst>
      <p:ext uri="{BB962C8B-B14F-4D97-AF65-F5344CB8AC3E}">
        <p14:creationId xmlns:p14="http://schemas.microsoft.com/office/powerpoint/2010/main" val="36705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Structuring your sessions</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006312481"/>
              </p:ext>
            </p:extLst>
          </p:nvPr>
        </p:nvGraphicFramePr>
        <p:xfrm>
          <a:off x="609600" y="1600200"/>
          <a:ext cx="7924800" cy="4759815"/>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370791">
                <a:tc>
                  <a:txBody>
                    <a:bodyPr/>
                    <a:lstStyle/>
                    <a:p>
                      <a:endParaRPr lang="en-US" sz="1800" b="0" dirty="0"/>
                    </a:p>
                  </a:txBody>
                  <a:tcPr marT="45714" marB="45714"/>
                </a:tc>
                <a:tc>
                  <a:txBody>
                    <a:bodyPr/>
                    <a:lstStyle/>
                    <a:p>
                      <a:pPr algn="ctr"/>
                      <a:r>
                        <a:rPr lang="en-US" sz="1800" dirty="0" smtClean="0"/>
                        <a:t>Individual Sessions</a:t>
                      </a:r>
                      <a:endParaRPr lang="en-US" sz="1800" dirty="0"/>
                    </a:p>
                  </a:txBody>
                  <a:tcPr marT="45714" marB="45714"/>
                </a:tc>
                <a:tc>
                  <a:txBody>
                    <a:bodyPr/>
                    <a:lstStyle/>
                    <a:p>
                      <a:pPr algn="ctr"/>
                      <a:r>
                        <a:rPr lang="en-US" sz="1800" dirty="0" smtClean="0"/>
                        <a:t>Group Sessions</a:t>
                      </a:r>
                      <a:endParaRPr lang="en-US" sz="1800" dirty="0"/>
                    </a:p>
                  </a:txBody>
                  <a:tcPr marT="45714" marB="45714"/>
                </a:tc>
                <a:extLst>
                  <a:ext uri="{0D108BD9-81ED-4DB2-BD59-A6C34878D82A}">
                    <a16:rowId xmlns:a16="http://schemas.microsoft.com/office/drawing/2014/main" val="10000"/>
                  </a:ext>
                </a:extLst>
              </a:tr>
              <a:tr h="639995">
                <a:tc>
                  <a:txBody>
                    <a:bodyPr/>
                    <a:lstStyle/>
                    <a:p>
                      <a:r>
                        <a:rPr lang="en-US" sz="1800" b="0" dirty="0" smtClean="0"/>
                        <a:t>Socialize informally and identify any major problems</a:t>
                      </a:r>
                      <a:endParaRPr lang="en-US" sz="1800" b="0" dirty="0"/>
                    </a:p>
                  </a:txBody>
                  <a:tcPr marT="45714" marB="45714"/>
                </a:tc>
                <a:tc>
                  <a:txBody>
                    <a:bodyPr/>
                    <a:lstStyle/>
                    <a:p>
                      <a:pPr algn="ctr"/>
                      <a:r>
                        <a:rPr lang="en-US" sz="2000" dirty="0" smtClean="0">
                          <a:latin typeface="Calibri" panose="020F0502020204030204" pitchFamily="34" charset="0"/>
                        </a:rPr>
                        <a:t>1-3 minutes</a:t>
                      </a:r>
                      <a:endParaRPr lang="en-US" sz="2000" dirty="0">
                        <a:latin typeface="Calibri" panose="020F0502020204030204" pitchFamily="34" charset="0"/>
                      </a:endParaRPr>
                    </a:p>
                  </a:txBody>
                  <a:tcPr marT="45714" marB="45714"/>
                </a:tc>
                <a:tc>
                  <a:txBody>
                    <a:bodyPr/>
                    <a:lstStyle/>
                    <a:p>
                      <a:pPr algn="ctr"/>
                      <a:r>
                        <a:rPr lang="en-US" sz="2000" dirty="0" smtClean="0">
                          <a:latin typeface="Calibri" panose="020F0502020204030204" pitchFamily="34" charset="0"/>
                        </a:rPr>
                        <a:t>1-3 minutes</a:t>
                      </a:r>
                      <a:endParaRPr lang="en-US" sz="2000" dirty="0">
                        <a:latin typeface="Calibri" panose="020F0502020204030204" pitchFamily="34" charset="0"/>
                      </a:endParaRPr>
                    </a:p>
                  </a:txBody>
                  <a:tcPr marT="45714" marB="45714"/>
                </a:tc>
                <a:extLst>
                  <a:ext uri="{0D108BD9-81ED-4DB2-BD59-A6C34878D82A}">
                    <a16:rowId xmlns:a16="http://schemas.microsoft.com/office/drawing/2014/main" val="10001"/>
                  </a:ext>
                </a:extLst>
              </a:tr>
              <a:tr h="396187">
                <a:tc>
                  <a:txBody>
                    <a:bodyPr/>
                    <a:lstStyle/>
                    <a:p>
                      <a:r>
                        <a:rPr lang="en-US" sz="1800" b="0" dirty="0" smtClean="0"/>
                        <a:t>Review previous sessions</a:t>
                      </a:r>
                      <a:endParaRPr lang="en-US" sz="1800" b="0" dirty="0"/>
                    </a:p>
                  </a:txBody>
                  <a:tcPr marT="45714" marB="45714"/>
                </a:tc>
                <a:tc>
                  <a:txBody>
                    <a:bodyPr/>
                    <a:lstStyle/>
                    <a:p>
                      <a:pPr algn="ctr"/>
                      <a:r>
                        <a:rPr lang="en-US" sz="2000" dirty="0" smtClean="0">
                          <a:latin typeface="Calibri" panose="020F0502020204030204" pitchFamily="34" charset="0"/>
                        </a:rPr>
                        <a:t>1-3 minutes</a:t>
                      </a:r>
                      <a:endParaRPr lang="en-US" sz="2000" dirty="0">
                        <a:latin typeface="Calibri" panose="020F0502020204030204" pitchFamily="34" charset="0"/>
                      </a:endParaRPr>
                    </a:p>
                  </a:txBody>
                  <a:tcPr marT="45714" marB="45714"/>
                </a:tc>
                <a:tc>
                  <a:txBody>
                    <a:bodyPr/>
                    <a:lstStyle/>
                    <a:p>
                      <a:pPr algn="ctr"/>
                      <a:r>
                        <a:rPr lang="en-US" sz="2000" dirty="0" smtClean="0">
                          <a:latin typeface="Calibri" panose="020F0502020204030204" pitchFamily="34" charset="0"/>
                        </a:rPr>
                        <a:t>1-3 minutes</a:t>
                      </a:r>
                      <a:endParaRPr lang="en-US" sz="2000" dirty="0">
                        <a:latin typeface="Calibri" panose="020F0502020204030204" pitchFamily="34" charset="0"/>
                      </a:endParaRPr>
                    </a:p>
                  </a:txBody>
                  <a:tcPr marT="45714" marB="45714"/>
                </a:tc>
                <a:extLst>
                  <a:ext uri="{0D108BD9-81ED-4DB2-BD59-A6C34878D82A}">
                    <a16:rowId xmlns:a16="http://schemas.microsoft.com/office/drawing/2014/main" val="10002"/>
                  </a:ext>
                </a:extLst>
              </a:tr>
              <a:tr h="396187">
                <a:tc>
                  <a:txBody>
                    <a:bodyPr/>
                    <a:lstStyle/>
                    <a:p>
                      <a:r>
                        <a:rPr lang="en-US" sz="1800" b="0" dirty="0" smtClean="0"/>
                        <a:t>Review homework</a:t>
                      </a:r>
                      <a:endParaRPr lang="en-US" sz="1800" b="0" dirty="0"/>
                    </a:p>
                  </a:txBody>
                  <a:tcPr marT="45714" marB="45714"/>
                </a:tc>
                <a:tc>
                  <a:txBody>
                    <a:bodyPr/>
                    <a:lstStyle/>
                    <a:p>
                      <a:pPr algn="ctr"/>
                      <a:r>
                        <a:rPr lang="en-US" sz="2000" dirty="0" smtClean="0">
                          <a:latin typeface="Calibri" panose="020F0502020204030204" pitchFamily="34" charset="0"/>
                        </a:rPr>
                        <a:t>3-5</a:t>
                      </a:r>
                      <a:r>
                        <a:rPr lang="en-US" sz="2000" baseline="0" dirty="0" smtClean="0">
                          <a:latin typeface="Calibri" panose="020F0502020204030204" pitchFamily="34" charset="0"/>
                        </a:rPr>
                        <a:t> minutes</a:t>
                      </a:r>
                      <a:endParaRPr lang="en-US" sz="2000" dirty="0">
                        <a:latin typeface="Calibri" panose="020F0502020204030204" pitchFamily="34" charset="0"/>
                      </a:endParaRPr>
                    </a:p>
                  </a:txBody>
                  <a:tcPr marT="45714" marB="45714"/>
                </a:tc>
                <a:tc>
                  <a:txBody>
                    <a:bodyPr/>
                    <a:lstStyle/>
                    <a:p>
                      <a:pPr algn="ctr"/>
                      <a:r>
                        <a:rPr lang="en-US" sz="2000" dirty="0" smtClean="0">
                          <a:latin typeface="Calibri" panose="020F0502020204030204" pitchFamily="34" charset="0"/>
                        </a:rPr>
                        <a:t>5-10 minutes</a:t>
                      </a:r>
                      <a:endParaRPr lang="en-US" sz="2000" dirty="0">
                        <a:latin typeface="Calibri" panose="020F0502020204030204" pitchFamily="34" charset="0"/>
                      </a:endParaRPr>
                    </a:p>
                  </a:txBody>
                  <a:tcPr marT="45714" marB="45714"/>
                </a:tc>
                <a:extLst>
                  <a:ext uri="{0D108BD9-81ED-4DB2-BD59-A6C34878D82A}">
                    <a16:rowId xmlns:a16="http://schemas.microsoft.com/office/drawing/2014/main" val="10003"/>
                  </a:ext>
                </a:extLst>
              </a:tr>
              <a:tr h="396187">
                <a:tc>
                  <a:txBody>
                    <a:bodyPr/>
                    <a:lstStyle/>
                    <a:p>
                      <a:r>
                        <a:rPr lang="en-US" sz="1800" b="0" dirty="0" smtClean="0"/>
                        <a:t>Follow up on goals</a:t>
                      </a:r>
                      <a:endParaRPr lang="en-US" sz="1800" b="0" dirty="0"/>
                    </a:p>
                  </a:txBody>
                  <a:tcPr marT="45714" marB="45714"/>
                </a:tc>
                <a:tc>
                  <a:txBody>
                    <a:bodyPr/>
                    <a:lstStyle/>
                    <a:p>
                      <a:pPr algn="ctr"/>
                      <a:r>
                        <a:rPr lang="en-US" sz="2000" dirty="0" smtClean="0">
                          <a:latin typeface="Calibri" panose="020F0502020204030204" pitchFamily="34" charset="0"/>
                        </a:rPr>
                        <a:t>1-3 minutes</a:t>
                      </a:r>
                      <a:endParaRPr lang="en-US" sz="2000" dirty="0">
                        <a:latin typeface="Calibri" panose="020F0502020204030204" pitchFamily="34" charset="0"/>
                      </a:endParaRPr>
                    </a:p>
                  </a:txBody>
                  <a:tcPr marT="45714" marB="45714"/>
                </a:tc>
                <a:tc>
                  <a:txBody>
                    <a:bodyPr/>
                    <a:lstStyle/>
                    <a:p>
                      <a:pPr algn="ctr"/>
                      <a:r>
                        <a:rPr lang="en-US" sz="2000" dirty="0" smtClean="0">
                          <a:latin typeface="Calibri" panose="020F0502020204030204" pitchFamily="34" charset="0"/>
                        </a:rPr>
                        <a:t>5-10 minutes</a:t>
                      </a:r>
                    </a:p>
                  </a:txBody>
                  <a:tcPr marT="45714" marB="45714"/>
                </a:tc>
                <a:extLst>
                  <a:ext uri="{0D108BD9-81ED-4DB2-BD59-A6C34878D82A}">
                    <a16:rowId xmlns:a16="http://schemas.microsoft.com/office/drawing/2014/main" val="10004"/>
                  </a:ext>
                </a:extLst>
              </a:tr>
              <a:tr h="639995">
                <a:tc>
                  <a:txBody>
                    <a:bodyPr/>
                    <a:lstStyle/>
                    <a:p>
                      <a:r>
                        <a:rPr lang="en-US" sz="1800" b="0" dirty="0" smtClean="0"/>
                        <a:t>Set agenda for current session</a:t>
                      </a:r>
                      <a:endParaRPr lang="en-US" sz="1800" b="0" dirty="0"/>
                    </a:p>
                  </a:txBody>
                  <a:tcPr marT="45714" marB="45714"/>
                </a:tc>
                <a:tc>
                  <a:txBody>
                    <a:bodyPr/>
                    <a:lstStyle/>
                    <a:p>
                      <a:pPr algn="ctr"/>
                      <a:r>
                        <a:rPr lang="en-US" sz="2000" dirty="0" smtClean="0">
                          <a:latin typeface="Calibri" panose="020F0502020204030204" pitchFamily="34" charset="0"/>
                        </a:rPr>
                        <a:t>1-2 minutes</a:t>
                      </a:r>
                      <a:endParaRPr lang="en-US" sz="2000" dirty="0">
                        <a:latin typeface="Calibri" panose="020F0502020204030204" pitchFamily="34" charset="0"/>
                      </a:endParaRPr>
                    </a:p>
                  </a:txBody>
                  <a:tcPr marT="45714" marB="45714"/>
                </a:tc>
                <a:tc>
                  <a:txBody>
                    <a:bodyPr/>
                    <a:lstStyle/>
                    <a:p>
                      <a:pPr algn="ctr"/>
                      <a:r>
                        <a:rPr lang="en-US" sz="2000" dirty="0" smtClean="0">
                          <a:latin typeface="Calibri" panose="020F0502020204030204" pitchFamily="34" charset="0"/>
                        </a:rPr>
                        <a:t>1-2 minutes</a:t>
                      </a:r>
                      <a:endParaRPr lang="en-US" sz="2000" dirty="0">
                        <a:latin typeface="Calibri" panose="020F0502020204030204" pitchFamily="34" charset="0"/>
                      </a:endParaRPr>
                    </a:p>
                  </a:txBody>
                  <a:tcPr marT="45714" marB="45714"/>
                </a:tc>
                <a:extLst>
                  <a:ext uri="{0D108BD9-81ED-4DB2-BD59-A6C34878D82A}">
                    <a16:rowId xmlns:a16="http://schemas.microsoft.com/office/drawing/2014/main" val="10005"/>
                  </a:ext>
                </a:extLst>
              </a:tr>
              <a:tr h="639995">
                <a:tc>
                  <a:txBody>
                    <a:bodyPr/>
                    <a:lstStyle/>
                    <a:p>
                      <a:r>
                        <a:rPr lang="en-US" sz="1800" b="0" dirty="0" smtClean="0"/>
                        <a:t>Teach</a:t>
                      </a:r>
                      <a:r>
                        <a:rPr lang="en-US" sz="1800" b="0" baseline="0" dirty="0" smtClean="0"/>
                        <a:t> new material of review previously taught material</a:t>
                      </a:r>
                      <a:endParaRPr lang="en-US" sz="1800" b="0" dirty="0"/>
                    </a:p>
                  </a:txBody>
                  <a:tcPr marT="45714" marB="45714"/>
                </a:tc>
                <a:tc>
                  <a:txBody>
                    <a:bodyPr/>
                    <a:lstStyle/>
                    <a:p>
                      <a:pPr algn="ctr"/>
                      <a:r>
                        <a:rPr lang="en-US" sz="2000" dirty="0" smtClean="0">
                          <a:latin typeface="Calibri" panose="020F0502020204030204" pitchFamily="34" charset="0"/>
                        </a:rPr>
                        <a:t>30-40 minutes</a:t>
                      </a:r>
                      <a:endParaRPr lang="en-US" sz="2000" dirty="0">
                        <a:latin typeface="Calibri" panose="020F0502020204030204" pitchFamily="34" charset="0"/>
                      </a:endParaRPr>
                    </a:p>
                  </a:txBody>
                  <a:tcPr marT="45714" marB="45714"/>
                </a:tc>
                <a:tc>
                  <a:txBody>
                    <a:bodyPr/>
                    <a:lstStyle/>
                    <a:p>
                      <a:pPr algn="ctr"/>
                      <a:r>
                        <a:rPr lang="en-US" sz="2000" dirty="0" smtClean="0">
                          <a:latin typeface="Calibri" panose="020F0502020204030204" pitchFamily="34" charset="0"/>
                        </a:rPr>
                        <a:t>20-25 minutes</a:t>
                      </a:r>
                      <a:endParaRPr lang="en-US" sz="2000" dirty="0">
                        <a:latin typeface="Calibri" panose="020F0502020204030204" pitchFamily="34" charset="0"/>
                      </a:endParaRPr>
                    </a:p>
                  </a:txBody>
                  <a:tcPr marT="45714" marB="45714"/>
                </a:tc>
                <a:extLst>
                  <a:ext uri="{0D108BD9-81ED-4DB2-BD59-A6C34878D82A}">
                    <a16:rowId xmlns:a16="http://schemas.microsoft.com/office/drawing/2014/main" val="10006"/>
                  </a:ext>
                </a:extLst>
              </a:tr>
              <a:tr h="639995">
                <a:tc>
                  <a:txBody>
                    <a:bodyPr/>
                    <a:lstStyle/>
                    <a:p>
                      <a:r>
                        <a:rPr lang="en-US" sz="1800" b="0" dirty="0" smtClean="0"/>
                        <a:t>Agree on new homework assignment</a:t>
                      </a:r>
                      <a:endParaRPr lang="en-US" sz="1800" b="0" dirty="0"/>
                    </a:p>
                  </a:txBody>
                  <a:tcPr marT="45714" marB="45714"/>
                </a:tc>
                <a:tc>
                  <a:txBody>
                    <a:bodyPr/>
                    <a:lstStyle/>
                    <a:p>
                      <a:pPr algn="ctr"/>
                      <a:r>
                        <a:rPr lang="en-US" sz="2000" dirty="0" smtClean="0">
                          <a:latin typeface="Calibri" panose="020F0502020204030204" pitchFamily="34" charset="0"/>
                        </a:rPr>
                        <a:t>3-5 minutes</a:t>
                      </a:r>
                      <a:endParaRPr lang="en-US" sz="2000" dirty="0">
                        <a:latin typeface="Calibri" panose="020F0502020204030204" pitchFamily="34" charset="0"/>
                      </a:endParaRPr>
                    </a:p>
                  </a:txBody>
                  <a:tcPr marT="45714" marB="45714"/>
                </a:tc>
                <a:tc>
                  <a:txBody>
                    <a:bodyPr/>
                    <a:lstStyle/>
                    <a:p>
                      <a:pPr algn="ctr"/>
                      <a:r>
                        <a:rPr lang="en-US" sz="2000" dirty="0" smtClean="0">
                          <a:latin typeface="Calibri" panose="020F0502020204030204" pitchFamily="34" charset="0"/>
                        </a:rPr>
                        <a:t>5-10</a:t>
                      </a:r>
                      <a:r>
                        <a:rPr lang="en-US" sz="2000" baseline="0" dirty="0" smtClean="0">
                          <a:latin typeface="Calibri" panose="020F0502020204030204" pitchFamily="34" charset="0"/>
                        </a:rPr>
                        <a:t> minutes</a:t>
                      </a:r>
                      <a:endParaRPr lang="en-US" sz="2000" dirty="0" smtClean="0">
                        <a:latin typeface="Calibri" panose="020F0502020204030204" pitchFamily="34" charset="0"/>
                      </a:endParaRPr>
                    </a:p>
                  </a:txBody>
                  <a:tcPr marT="45714" marB="45714"/>
                </a:tc>
                <a:extLst>
                  <a:ext uri="{0D108BD9-81ED-4DB2-BD59-A6C34878D82A}">
                    <a16:rowId xmlns:a16="http://schemas.microsoft.com/office/drawing/2014/main" val="10007"/>
                  </a:ext>
                </a:extLst>
              </a:tr>
              <a:tr h="639995">
                <a:tc>
                  <a:txBody>
                    <a:bodyPr/>
                    <a:lstStyle/>
                    <a:p>
                      <a:r>
                        <a:rPr lang="en-US" sz="1800" b="0" dirty="0" smtClean="0"/>
                        <a:t>Summarize progress made in current session</a:t>
                      </a:r>
                      <a:endParaRPr lang="en-US" sz="1800" b="0" dirty="0"/>
                    </a:p>
                  </a:txBody>
                  <a:tcPr marT="45714" marB="45714"/>
                </a:tc>
                <a:tc>
                  <a:txBody>
                    <a:bodyPr/>
                    <a:lstStyle/>
                    <a:p>
                      <a:pPr algn="ctr"/>
                      <a:r>
                        <a:rPr lang="en-US" sz="2000" dirty="0" smtClean="0">
                          <a:latin typeface="Calibri" panose="020F0502020204030204" pitchFamily="34" charset="0"/>
                        </a:rPr>
                        <a:t>3-5 minutes</a:t>
                      </a:r>
                      <a:endParaRPr lang="en-US" sz="2000" dirty="0">
                        <a:latin typeface="Calibri" panose="020F0502020204030204" pitchFamily="34" charset="0"/>
                      </a:endParaRPr>
                    </a:p>
                  </a:txBody>
                  <a:tcPr marT="45714" marB="45714"/>
                </a:tc>
                <a:tc>
                  <a:txBody>
                    <a:bodyPr/>
                    <a:lstStyle/>
                    <a:p>
                      <a:pPr algn="ctr"/>
                      <a:r>
                        <a:rPr lang="en-US" sz="2000" dirty="0" smtClean="0">
                          <a:latin typeface="Calibri" panose="020F0502020204030204" pitchFamily="34" charset="0"/>
                        </a:rPr>
                        <a:t>3-5 minutes</a:t>
                      </a:r>
                    </a:p>
                  </a:txBody>
                  <a:tcPr marT="45714" marB="45714"/>
                </a:tc>
                <a:extLst>
                  <a:ext uri="{0D108BD9-81ED-4DB2-BD59-A6C34878D82A}">
                    <a16:rowId xmlns:a16="http://schemas.microsoft.com/office/drawing/2014/main" val="10008"/>
                  </a:ext>
                </a:extLst>
              </a:tr>
            </a:tbl>
          </a:graphicData>
        </a:graphic>
      </p:graphicFrame>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Providing homework</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Reinforces information between sessions</a:t>
            </a:r>
          </a:p>
          <a:p>
            <a:pPr fontAlgn="auto">
              <a:buFont typeface="Arial" pitchFamily="34" charset="0"/>
              <a:buChar char="•"/>
              <a:defRPr/>
            </a:pPr>
            <a:r>
              <a:rPr lang="en-US" dirty="0" smtClean="0"/>
              <a:t>Provides opportunities to practice skills outside of the therapeutic interaction</a:t>
            </a:r>
          </a:p>
          <a:p>
            <a:pPr fontAlgn="auto">
              <a:buFont typeface="Arial" pitchFamily="34" charset="0"/>
              <a:buChar char="•"/>
              <a:defRPr/>
            </a:pPr>
            <a:r>
              <a:rPr lang="en-US" dirty="0" smtClean="0"/>
              <a:t>Involves making a specific plan for how to accomplish practice</a:t>
            </a:r>
          </a:p>
          <a:p>
            <a:pPr fontAlgn="auto">
              <a:buFont typeface="Arial" pitchFamily="34" charset="0"/>
              <a:buChar char="•"/>
              <a:defRPr/>
            </a:pPr>
            <a:r>
              <a:rPr lang="en-US" dirty="0" smtClean="0"/>
              <a:t>May involve reviewing a section of the handout, finishing an exercise or actively practicing a newly acquired skill</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609600" y="4876800"/>
            <a:ext cx="3733800" cy="1295400"/>
          </a:xfrm>
        </p:spPr>
        <p:txBody>
          <a:bodyPr>
            <a:noAutofit/>
          </a:bodyPr>
          <a:lstStyle/>
          <a:p>
            <a:pPr marL="0" indent="0" algn="ctr">
              <a:buNone/>
            </a:pPr>
            <a:r>
              <a:rPr lang="en-US" sz="2800" dirty="0" smtClean="0"/>
              <a:t>Consider two parts in developing homework: </a:t>
            </a:r>
            <a:endParaRPr lang="en-US" sz="2800" dirty="0"/>
          </a:p>
        </p:txBody>
      </p:sp>
      <p:sp>
        <p:nvSpPr>
          <p:cNvPr id="9" name="Content Placeholder 8"/>
          <p:cNvSpPr>
            <a:spLocks noGrp="1"/>
          </p:cNvSpPr>
          <p:nvPr>
            <p:ph sz="quarter" idx="14"/>
          </p:nvPr>
        </p:nvSpPr>
        <p:spPr>
          <a:xfrm>
            <a:off x="4800600" y="4472702"/>
            <a:ext cx="3733800" cy="1928098"/>
          </a:xfrm>
        </p:spPr>
        <p:txBody>
          <a:bodyPr>
            <a:normAutofit fontScale="85000" lnSpcReduction="20000"/>
          </a:bodyPr>
          <a:lstStyle/>
          <a:p>
            <a:pPr marL="0" indent="0">
              <a:buNone/>
            </a:pPr>
            <a:r>
              <a:rPr lang="en-US" sz="3800" dirty="0">
                <a:solidFill>
                  <a:srgbClr val="81C02B"/>
                </a:solidFill>
              </a:rPr>
              <a:t>1. use something from today’s session</a:t>
            </a:r>
          </a:p>
          <a:p>
            <a:pPr marL="0" indent="0">
              <a:buNone/>
            </a:pPr>
            <a:r>
              <a:rPr lang="en-US" sz="3800" dirty="0" smtClean="0">
                <a:solidFill>
                  <a:srgbClr val="81C02B"/>
                </a:solidFill>
              </a:rPr>
              <a:t>2</a:t>
            </a:r>
            <a:r>
              <a:rPr lang="en-US" sz="3800" dirty="0">
                <a:solidFill>
                  <a:srgbClr val="81C02B"/>
                </a:solidFill>
              </a:rPr>
              <a:t>. take steps towards your goal</a:t>
            </a:r>
          </a:p>
          <a:p>
            <a:endParaRPr lang="en-US" dirty="0"/>
          </a:p>
          <a:p>
            <a:pPr marL="0" indent="0">
              <a:buNone/>
            </a:pPr>
            <a:endParaRPr lang="en-US" dirty="0"/>
          </a:p>
        </p:txBody>
      </p:sp>
      <p:sp>
        <p:nvSpPr>
          <p:cNvPr id="2" name="Title 1"/>
          <p:cNvSpPr>
            <a:spLocks noGrp="1"/>
          </p:cNvSpPr>
          <p:nvPr>
            <p:ph type="title"/>
          </p:nvPr>
        </p:nvSpPr>
        <p:spPr/>
        <p:txBody>
          <a:bodyPr/>
          <a:lstStyle/>
          <a:p>
            <a:r>
              <a:rPr lang="en-US" dirty="0" smtClean="0"/>
              <a:t>Tailor homework </a:t>
            </a:r>
            <a:endParaRPr lang="en-US" dirty="0"/>
          </a:p>
        </p:txBody>
      </p:sp>
      <p:sp>
        <p:nvSpPr>
          <p:cNvPr id="4" name="Slide Number Placeholder 3"/>
          <p:cNvSpPr>
            <a:spLocks noGrp="1"/>
          </p:cNvSpPr>
          <p:nvPr>
            <p:ph type="sldNum" sz="quarter" idx="17"/>
          </p:nvPr>
        </p:nvSpPr>
        <p:spPr/>
        <p:txBody>
          <a:bodyPr/>
          <a:lstStyle/>
          <a:p>
            <a:pPr>
              <a:defRPr/>
            </a:pPr>
            <a:fld id="{916B351B-9155-4478-A843-9D12552254ED}" type="slidenum">
              <a:rPr lang="en-US" smtClean="0"/>
              <a:pPr>
                <a:defRPr/>
              </a:pPr>
              <a:t>66</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13" y="1600200"/>
            <a:ext cx="86857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5100" y="6163032"/>
            <a:ext cx="1752600" cy="369332"/>
          </a:xfrm>
          <a:prstGeom prst="rect">
            <a:avLst/>
          </a:prstGeom>
          <a:noFill/>
        </p:spPr>
        <p:txBody>
          <a:bodyPr wrap="square" rtlCol="0">
            <a:spAutoFit/>
          </a:bodyPr>
          <a:lstStyle/>
          <a:p>
            <a:r>
              <a:rPr lang="en-US" dirty="0" smtClean="0"/>
              <a:t>Topic 1</a:t>
            </a:r>
            <a:endParaRPr lang="en-US" dirty="0"/>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02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wipe(left)">
                                      <p:cBhvr>
                                        <p:cTn id="1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Practice identifying and assigning homework</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Pair up</a:t>
            </a:r>
          </a:p>
          <a:p>
            <a:pPr fontAlgn="auto">
              <a:buFont typeface="Arial" pitchFamily="34" charset="0"/>
              <a:buChar char="•"/>
              <a:defRPr/>
            </a:pPr>
            <a:r>
              <a:rPr lang="en-US" dirty="0" smtClean="0"/>
              <a:t>One client</a:t>
            </a:r>
          </a:p>
          <a:p>
            <a:pPr fontAlgn="auto">
              <a:buFont typeface="Arial" pitchFamily="34" charset="0"/>
              <a:buChar char="•"/>
              <a:defRPr/>
            </a:pPr>
            <a:r>
              <a:rPr lang="en-US" dirty="0" smtClean="0"/>
              <a:t>One counselor</a:t>
            </a:r>
          </a:p>
          <a:p>
            <a:pPr fontAlgn="auto">
              <a:buFont typeface="Arial" pitchFamily="34" charset="0"/>
              <a:buChar char="•"/>
              <a:defRPr/>
            </a:pPr>
            <a:r>
              <a:rPr lang="en-US" dirty="0" smtClean="0"/>
              <a:t>Pick a homework assignment from one of the topics</a:t>
            </a:r>
          </a:p>
          <a:p>
            <a:pPr fontAlgn="auto">
              <a:buFont typeface="Arial" pitchFamily="34" charset="0"/>
              <a:buChar char="•"/>
              <a:defRPr/>
            </a:pPr>
            <a:r>
              <a:rPr lang="en-US" dirty="0" smtClean="0"/>
              <a:t>Role play assigning the homework and identifying obstacles </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Resistance to homework </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Don’t force clients to complete homework</a:t>
            </a:r>
          </a:p>
          <a:p>
            <a:pPr fontAlgn="auto">
              <a:buFont typeface="Arial" pitchFamily="34" charset="0"/>
              <a:buChar char="•"/>
              <a:defRPr/>
            </a:pPr>
            <a:r>
              <a:rPr lang="en-US" dirty="0" smtClean="0"/>
              <a:t>Have a discussion regarding the benefits of completing homework</a:t>
            </a:r>
          </a:p>
          <a:p>
            <a:pPr fontAlgn="auto">
              <a:buFont typeface="Arial" pitchFamily="34" charset="0"/>
              <a:buChar char="•"/>
              <a:defRPr/>
            </a:pPr>
            <a:r>
              <a:rPr lang="en-US" dirty="0" smtClean="0"/>
              <a:t>Identify ways homework would assist client in accomplishing their overall goals that they’ve identified </a:t>
            </a:r>
          </a:p>
          <a:p>
            <a:pPr fontAlgn="auto">
              <a:buFont typeface="Arial" pitchFamily="34" charset="0"/>
              <a:buChar char="•"/>
              <a:defRPr/>
            </a:pPr>
            <a:r>
              <a:rPr lang="en-US" dirty="0" smtClean="0"/>
              <a:t>Don’t call it homework</a:t>
            </a:r>
          </a:p>
          <a:p>
            <a:pPr fontAlgn="auto">
              <a:buFont typeface="Arial" pitchFamily="34" charset="0"/>
              <a:buChar char="•"/>
              <a:defRPr/>
            </a:pPr>
            <a:r>
              <a:rPr lang="en-US" dirty="0" smtClean="0"/>
              <a:t>Consider dynamics that prevent homework completion – safety, material availability, others?</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Supporting homework</a:t>
            </a:r>
            <a:endParaRPr lang="en-US" dirty="0"/>
          </a:p>
        </p:txBody>
      </p:sp>
      <p:sp>
        <p:nvSpPr>
          <p:cNvPr id="3" name="Content Placeholder 2"/>
          <p:cNvSpPr>
            <a:spLocks noGrp="1"/>
          </p:cNvSpPr>
          <p:nvPr>
            <p:ph sz="quarter" idx="13"/>
          </p:nvPr>
        </p:nvSpPr>
        <p:spPr>
          <a:xfrm>
            <a:off x="609600" y="1447800"/>
            <a:ext cx="7924800" cy="4114800"/>
          </a:xfrm>
        </p:spPr>
        <p:txBody>
          <a:bodyPr>
            <a:noAutofit/>
          </a:bodyPr>
          <a:lstStyle/>
          <a:p>
            <a:pPr fontAlgn="auto">
              <a:buFont typeface="Arial" pitchFamily="34" charset="0"/>
              <a:buChar char="•"/>
              <a:defRPr/>
            </a:pPr>
            <a:r>
              <a:rPr lang="en-US" dirty="0"/>
              <a:t>Explore their experience of trying homework</a:t>
            </a:r>
          </a:p>
          <a:p>
            <a:pPr lvl="1" fontAlgn="auto">
              <a:buFont typeface="Arial" pitchFamily="34" charset="0"/>
              <a:buChar char="•"/>
              <a:defRPr/>
            </a:pPr>
            <a:r>
              <a:rPr lang="en-US" dirty="0"/>
              <a:t>“What were you able to do?”</a:t>
            </a:r>
          </a:p>
          <a:p>
            <a:pPr lvl="1" fontAlgn="auto">
              <a:buFont typeface="Arial" pitchFamily="34" charset="0"/>
              <a:buChar char="•"/>
              <a:defRPr/>
            </a:pPr>
            <a:r>
              <a:rPr lang="en-US" dirty="0"/>
              <a:t>“What were you unable to do?”</a:t>
            </a:r>
          </a:p>
          <a:p>
            <a:pPr lvl="1" fontAlgn="auto">
              <a:buFont typeface="Arial" pitchFamily="34" charset="0"/>
              <a:buChar char="•"/>
              <a:defRPr/>
            </a:pPr>
            <a:r>
              <a:rPr lang="en-US" dirty="0"/>
              <a:t>“What might you be able to do differently in the future to follow through with homework</a:t>
            </a:r>
            <a:r>
              <a:rPr lang="en-US" dirty="0" smtClean="0"/>
              <a:t>?”</a:t>
            </a:r>
          </a:p>
          <a:p>
            <a:pPr fontAlgn="auto">
              <a:buFont typeface="Arial" pitchFamily="34" charset="0"/>
              <a:buChar char="•"/>
              <a:defRPr/>
            </a:pPr>
            <a:r>
              <a:rPr lang="en-US" dirty="0" smtClean="0"/>
              <a:t>Problem-solve overcoming obstacles</a:t>
            </a:r>
          </a:p>
          <a:p>
            <a:pPr fontAlgn="auto">
              <a:buFont typeface="Arial" pitchFamily="34" charset="0"/>
              <a:buChar char="•"/>
              <a:defRPr/>
            </a:pPr>
            <a:r>
              <a:rPr lang="en-US" dirty="0" smtClean="0"/>
              <a:t>Collaboratively modify assignments to be more achievable</a:t>
            </a:r>
          </a:p>
          <a:p>
            <a:pPr fontAlgn="auto">
              <a:buFont typeface="Arial" pitchFamily="34" charset="0"/>
              <a:buChar char="•"/>
              <a:defRPr/>
            </a:pPr>
            <a:r>
              <a:rPr lang="en-US" dirty="0" smtClean="0"/>
              <a:t>Tailor homework to the client’s needs and goals</a:t>
            </a:r>
          </a:p>
          <a:p>
            <a:pPr fontAlgn="auto">
              <a:buFont typeface="Arial" pitchFamily="34" charset="0"/>
              <a:buChar char="•"/>
              <a:defRPr/>
            </a:pPr>
            <a:r>
              <a:rPr lang="en-US" dirty="0" smtClean="0"/>
              <a:t>Praise successes</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758C947-2B43-4374-B8F4-425B08D2A97A}" type="slidenum">
              <a:rPr lang="en-US" smtClean="0"/>
              <a:pPr/>
              <a:t>7</a:t>
            </a:fld>
            <a:endParaRPr lang="en-US"/>
          </a:p>
        </p:txBody>
      </p:sp>
      <p:sp>
        <p:nvSpPr>
          <p:cNvPr id="2" name="Content Placeholder 1"/>
          <p:cNvSpPr>
            <a:spLocks noGrp="1"/>
          </p:cNvSpPr>
          <p:nvPr>
            <p:ph idx="4294967295"/>
          </p:nvPr>
        </p:nvSpPr>
        <p:spPr>
          <a:xfrm>
            <a:off x="352698" y="1743653"/>
            <a:ext cx="8644346" cy="3394472"/>
          </a:xfrm>
        </p:spPr>
        <p:txBody>
          <a:bodyPr>
            <a:noAutofit/>
          </a:bodyPr>
          <a:lstStyle/>
          <a:p>
            <a:r>
              <a:rPr lang="en-US" sz="2100" dirty="0"/>
              <a:t>Meta analysis shows applied CBT lowers the prevalence of offending </a:t>
            </a:r>
          </a:p>
          <a:p>
            <a:r>
              <a:rPr lang="en-US" sz="2100" dirty="0"/>
              <a:t>Recidivism is reduced by 27%</a:t>
            </a:r>
          </a:p>
          <a:p>
            <a:pPr lvl="1"/>
            <a:r>
              <a:rPr lang="en-US" sz="1800" dirty="0"/>
              <a:t>Research-led projects show 49% reduction</a:t>
            </a:r>
          </a:p>
          <a:p>
            <a:pPr lvl="1"/>
            <a:r>
              <a:rPr lang="en-US" sz="1800" dirty="0"/>
              <a:t>Practitioner-led projects show 11% reduction</a:t>
            </a:r>
          </a:p>
          <a:p>
            <a:r>
              <a:rPr lang="en-US" sz="2100" dirty="0"/>
              <a:t>However, effects vary widely with individual program size and resources</a:t>
            </a:r>
          </a:p>
          <a:p>
            <a:r>
              <a:rPr lang="en-US" sz="2100" dirty="0"/>
              <a:t>Effects are often attributed to program attrition, instructor training, and challenges in treating large groups of offenders over extended periods of time</a:t>
            </a:r>
          </a:p>
          <a:p>
            <a:r>
              <a:rPr lang="en-US" sz="2100" dirty="0"/>
              <a:t>Attrition rates among offenders tend to be similar across studies with 29-35% completing a full treatment program</a:t>
            </a:r>
          </a:p>
          <a:p>
            <a:endParaRPr lang="en-US" sz="2100" dirty="0"/>
          </a:p>
        </p:txBody>
      </p:sp>
      <p:sp>
        <p:nvSpPr>
          <p:cNvPr id="4" name="Title 3"/>
          <p:cNvSpPr>
            <a:spLocks noGrp="1"/>
          </p:cNvSpPr>
          <p:nvPr>
            <p:ph type="title" idx="4294967295"/>
          </p:nvPr>
        </p:nvSpPr>
        <p:spPr>
          <a:xfrm>
            <a:off x="235132" y="710294"/>
            <a:ext cx="7924800" cy="857250"/>
          </a:xfrm>
        </p:spPr>
        <p:txBody>
          <a:bodyPr/>
          <a:lstStyle/>
          <a:p>
            <a:r>
              <a:rPr lang="en-US" dirty="0" smtClean="0"/>
              <a:t>CBT with Offenders</a:t>
            </a:r>
            <a:endParaRPr lang="en-US" dirty="0"/>
          </a:p>
        </p:txBody>
      </p:sp>
    </p:spTree>
    <p:extLst>
      <p:ext uri="{BB962C8B-B14F-4D97-AF65-F5344CB8AC3E}">
        <p14:creationId xmlns:p14="http://schemas.microsoft.com/office/powerpoint/2010/main" val="1444127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Completing progress notes</a:t>
            </a:r>
            <a:endParaRPr lang="en-US" dirty="0"/>
          </a:p>
        </p:txBody>
      </p:sp>
      <p:sp>
        <p:nvSpPr>
          <p:cNvPr id="3" name="Content Placeholder 2"/>
          <p:cNvSpPr>
            <a:spLocks noGrp="1"/>
          </p:cNvSpPr>
          <p:nvPr>
            <p:ph sz="quarter" idx="13"/>
          </p:nvPr>
        </p:nvSpPr>
        <p:spPr/>
        <p:txBody>
          <a:bodyPr/>
          <a:lstStyle/>
          <a:p>
            <a:pPr fontAlgn="auto">
              <a:buFont typeface="Arial" pitchFamily="34" charset="0"/>
              <a:buChar char="•"/>
              <a:defRPr/>
            </a:pPr>
            <a:r>
              <a:rPr lang="en-US" dirty="0" smtClean="0"/>
              <a:t>IMR notes should be completed following every IMR session</a:t>
            </a:r>
          </a:p>
          <a:p>
            <a:pPr fontAlgn="auto">
              <a:buFont typeface="Arial" pitchFamily="34" charset="0"/>
              <a:buChar char="•"/>
              <a:defRPr/>
            </a:pPr>
            <a:r>
              <a:rPr lang="en-US" dirty="0" smtClean="0"/>
              <a:t>Progress Notes help you track:</a:t>
            </a:r>
          </a:p>
          <a:p>
            <a:pPr lvl="1" fontAlgn="auto">
              <a:buFont typeface="Arial" pitchFamily="34" charset="0"/>
              <a:buChar char="•"/>
              <a:defRPr/>
            </a:pPr>
            <a:r>
              <a:rPr lang="en-US" dirty="0" smtClean="0"/>
              <a:t>Consumers’ personal goals</a:t>
            </a:r>
          </a:p>
          <a:p>
            <a:pPr lvl="1" fontAlgn="auto">
              <a:buFont typeface="Arial" pitchFamily="34" charset="0"/>
              <a:buChar char="•"/>
              <a:defRPr/>
            </a:pPr>
            <a:r>
              <a:rPr lang="en-US" dirty="0" smtClean="0"/>
              <a:t>Kinds of interventions provided </a:t>
            </a:r>
          </a:p>
          <a:p>
            <a:pPr lvl="1" fontAlgn="auto">
              <a:buFont typeface="Arial" pitchFamily="34" charset="0"/>
              <a:buChar char="•"/>
              <a:defRPr/>
            </a:pPr>
            <a:r>
              <a:rPr lang="en-US" dirty="0" smtClean="0"/>
              <a:t>Evidence-based skills that are taught</a:t>
            </a:r>
          </a:p>
          <a:p>
            <a:pPr lvl="1" fontAlgn="auto">
              <a:buFont typeface="Arial" pitchFamily="34" charset="0"/>
              <a:buChar char="•"/>
              <a:defRPr/>
            </a:pPr>
            <a:r>
              <a:rPr lang="en-US" dirty="0" smtClean="0"/>
              <a:t>Homework assigned</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Ensuring fidelity to the </a:t>
            </a:r>
            <a:r>
              <a:rPr lang="en-US" dirty="0" err="1" smtClean="0"/>
              <a:t>imr</a:t>
            </a:r>
            <a:r>
              <a:rPr lang="en-US" dirty="0" smtClean="0"/>
              <a:t> model</a:t>
            </a:r>
            <a:endParaRPr lang="en-US" dirty="0"/>
          </a:p>
        </p:txBody>
      </p:sp>
      <p:sp>
        <p:nvSpPr>
          <p:cNvPr id="3" name="Content Placeholder 2"/>
          <p:cNvSpPr>
            <a:spLocks noGrp="1"/>
          </p:cNvSpPr>
          <p:nvPr>
            <p:ph sz="quarter" idx="13"/>
          </p:nvPr>
        </p:nvSpPr>
        <p:spPr/>
        <p:txBody>
          <a:bodyPr>
            <a:normAutofit lnSpcReduction="10000"/>
          </a:bodyPr>
          <a:lstStyle/>
          <a:p>
            <a:pPr fontAlgn="auto">
              <a:buFont typeface="Arial" pitchFamily="34" charset="0"/>
              <a:buChar char="•"/>
              <a:defRPr/>
            </a:pPr>
            <a:r>
              <a:rPr lang="en-US" dirty="0" smtClean="0"/>
              <a:t>Research shows a number of outcomes if the model is followed appropriately: increased knowledge about mental illness, fewer relapses, fewer hospitalizations, reduced distress, increased med compliance</a:t>
            </a:r>
          </a:p>
          <a:p>
            <a:pPr fontAlgn="auto">
              <a:buFont typeface="Arial" pitchFamily="34" charset="0"/>
              <a:buChar char="•"/>
              <a:defRPr/>
            </a:pPr>
            <a:r>
              <a:rPr lang="en-US" dirty="0" smtClean="0"/>
              <a:t>QA helps to identify what is going right and areas for improvement</a:t>
            </a:r>
          </a:p>
          <a:p>
            <a:pPr fontAlgn="auto">
              <a:buFont typeface="Arial" pitchFamily="34" charset="0"/>
              <a:buChar char="•"/>
              <a:defRPr/>
            </a:pPr>
            <a:r>
              <a:rPr lang="en-US" dirty="0" smtClean="0"/>
              <a:t>Frequency of data collection is ultimately determined by the program</a:t>
            </a:r>
          </a:p>
          <a:p>
            <a:pPr fontAlgn="auto">
              <a:buFont typeface="Arial" pitchFamily="34" charset="0"/>
              <a:buChar char="•"/>
              <a:defRPr/>
            </a:pPr>
            <a:r>
              <a:rPr lang="en-US" dirty="0" smtClean="0"/>
              <a:t>Share results with the team in easy-to-understand summaries</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Ensuring fidelity to </a:t>
            </a:r>
            <a:r>
              <a:rPr lang="en-US" dirty="0" err="1" smtClean="0"/>
              <a:t>imr</a:t>
            </a:r>
            <a:r>
              <a:rPr lang="en-US" dirty="0" smtClean="0"/>
              <a:t> model</a:t>
            </a:r>
            <a:endParaRPr lang="en-US" dirty="0"/>
          </a:p>
        </p:txBody>
      </p:sp>
      <p:sp>
        <p:nvSpPr>
          <p:cNvPr id="3" name="Content Placeholder 2"/>
          <p:cNvSpPr>
            <a:spLocks noGrp="1"/>
          </p:cNvSpPr>
          <p:nvPr>
            <p:ph sz="quarter" idx="13"/>
          </p:nvPr>
        </p:nvSpPr>
        <p:spPr>
          <a:xfrm>
            <a:off x="609600" y="1600200"/>
            <a:ext cx="7924800" cy="4724400"/>
          </a:xfrm>
        </p:spPr>
        <p:txBody>
          <a:bodyPr/>
          <a:lstStyle/>
          <a:p>
            <a:pPr fontAlgn="auto">
              <a:buFont typeface="Arial" pitchFamily="34" charset="0"/>
              <a:buChar char="•"/>
              <a:defRPr/>
            </a:pPr>
            <a:r>
              <a:rPr lang="en-US" dirty="0" smtClean="0"/>
              <a:t>Four different audit tools/assessments</a:t>
            </a:r>
          </a:p>
          <a:p>
            <a:pPr fontAlgn="auto">
              <a:buFont typeface="Arial" pitchFamily="34" charset="0"/>
              <a:buChar char="•"/>
              <a:defRPr/>
            </a:pPr>
            <a:r>
              <a:rPr lang="en-US" dirty="0" smtClean="0"/>
              <a:t>Involve self-reports and interviews with stakeholders, management, staff, clients, etc.</a:t>
            </a:r>
          </a:p>
          <a:p>
            <a:pPr fontAlgn="auto">
              <a:buFont typeface="Arial" pitchFamily="34" charset="0"/>
              <a:buChar char="•"/>
              <a:defRPr/>
            </a:pPr>
            <a:r>
              <a:rPr lang="en-US" dirty="0" smtClean="0"/>
              <a:t>Two completed by independent reviewer</a:t>
            </a:r>
          </a:p>
          <a:p>
            <a:pPr lvl="1" fontAlgn="auto">
              <a:buFont typeface="Arial" pitchFamily="34" charset="0"/>
              <a:buChar char="•"/>
              <a:defRPr/>
            </a:pPr>
            <a:r>
              <a:rPr lang="en-US" dirty="0" smtClean="0"/>
              <a:t>Illness Management and Recovery Fidelity Scale</a:t>
            </a:r>
          </a:p>
          <a:p>
            <a:pPr lvl="1" fontAlgn="auto">
              <a:buFont typeface="Arial" pitchFamily="34" charset="0"/>
              <a:buChar char="•"/>
              <a:defRPr/>
            </a:pPr>
            <a:r>
              <a:rPr lang="en-US" dirty="0" smtClean="0"/>
              <a:t>General Organizational Index</a:t>
            </a:r>
          </a:p>
          <a:p>
            <a:pPr fontAlgn="auto">
              <a:buFont typeface="Arial" pitchFamily="34" charset="0"/>
              <a:buChar char="•"/>
              <a:defRPr/>
            </a:pPr>
            <a:r>
              <a:rPr lang="en-US" dirty="0" smtClean="0"/>
              <a:t>Two self-report questionnaires</a:t>
            </a:r>
          </a:p>
          <a:p>
            <a:pPr lvl="1" fontAlgn="auto">
              <a:buFont typeface="Arial" pitchFamily="34" charset="0"/>
              <a:buChar char="•"/>
              <a:defRPr/>
            </a:pPr>
            <a:r>
              <a:rPr lang="en-US" dirty="0" smtClean="0"/>
              <a:t>Consumer Outcome Survey </a:t>
            </a:r>
          </a:p>
          <a:p>
            <a:pPr lvl="1" fontAlgn="auto">
              <a:buFont typeface="Arial" pitchFamily="34" charset="0"/>
              <a:buChar char="•"/>
              <a:defRPr/>
            </a:pPr>
            <a:r>
              <a:rPr lang="en-US" dirty="0" smtClean="0"/>
              <a:t>Practitioner Outcome Survey</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pPr fontAlgn="auto">
              <a:spcAft>
                <a:spcPts val="0"/>
              </a:spcAft>
              <a:defRPr/>
            </a:pPr>
            <a:r>
              <a:rPr lang="en-US" dirty="0" smtClean="0"/>
              <a:t>Ensuring fidelity to </a:t>
            </a:r>
            <a:r>
              <a:rPr lang="en-US" dirty="0" err="1" smtClean="0"/>
              <a:t>imr</a:t>
            </a:r>
            <a:r>
              <a:rPr lang="en-US" dirty="0" smtClean="0"/>
              <a:t> model</a:t>
            </a:r>
            <a:endParaRPr lang="en-US" dirty="0"/>
          </a:p>
        </p:txBody>
      </p:sp>
      <p:sp>
        <p:nvSpPr>
          <p:cNvPr id="3" name="Content Placeholder 2"/>
          <p:cNvSpPr>
            <a:spLocks noGrp="1"/>
          </p:cNvSpPr>
          <p:nvPr>
            <p:ph sz="quarter" idx="13"/>
          </p:nvPr>
        </p:nvSpPr>
        <p:spPr>
          <a:xfrm>
            <a:off x="609600" y="1600200"/>
            <a:ext cx="7924800" cy="4648200"/>
          </a:xfrm>
        </p:spPr>
        <p:txBody>
          <a:bodyPr/>
          <a:lstStyle/>
          <a:p>
            <a:pPr fontAlgn="auto">
              <a:buFont typeface="Arial" pitchFamily="34" charset="0"/>
              <a:buChar char="•"/>
              <a:defRPr/>
            </a:pPr>
            <a:r>
              <a:rPr lang="en-US" dirty="0" smtClean="0"/>
              <a:t>Meet with your supervisor weekly</a:t>
            </a:r>
          </a:p>
          <a:p>
            <a:pPr fontAlgn="auto">
              <a:buFont typeface="Arial" pitchFamily="34" charset="0"/>
              <a:buChar char="•"/>
              <a:defRPr/>
            </a:pPr>
            <a:r>
              <a:rPr lang="en-US" dirty="0" smtClean="0"/>
              <a:t>Be an active participant in supervision</a:t>
            </a:r>
          </a:p>
          <a:p>
            <a:pPr fontAlgn="auto">
              <a:buFont typeface="Arial" pitchFamily="34" charset="0"/>
              <a:buChar char="•"/>
              <a:defRPr/>
            </a:pPr>
            <a:r>
              <a:rPr lang="en-US" dirty="0" smtClean="0"/>
              <a:t>Supervision is critical in ensuring open communication among team members</a:t>
            </a:r>
          </a:p>
          <a:p>
            <a:pPr fontAlgn="auto">
              <a:buFont typeface="Arial" pitchFamily="34" charset="0"/>
              <a:buChar char="•"/>
              <a:defRPr/>
            </a:pPr>
            <a:r>
              <a:rPr lang="en-US" dirty="0" smtClean="0"/>
              <a:t>Discuss client’s goals and progress being made</a:t>
            </a:r>
          </a:p>
          <a:p>
            <a:pPr fontAlgn="auto">
              <a:buFont typeface="Arial" pitchFamily="34" charset="0"/>
              <a:buChar char="•"/>
              <a:defRPr/>
            </a:pPr>
            <a:r>
              <a:rPr lang="en-US" dirty="0" smtClean="0"/>
              <a:t>Consult with other IMR practitioners about difficult issues</a:t>
            </a:r>
          </a:p>
          <a:p>
            <a:pPr fontAlgn="auto">
              <a:buFont typeface="Arial" pitchFamily="34" charset="0"/>
              <a:buChar char="•"/>
              <a:defRPr/>
            </a:pPr>
            <a:r>
              <a:rPr lang="en-US" dirty="0" smtClean="0"/>
              <a:t>Use information from fidelity assessments to have team discussion of ways to improve </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2019300"/>
            <a:ext cx="2895600" cy="2895600"/>
          </a:xfrm>
          <a:prstGeom prst="roundRect">
            <a:avLst/>
          </a:prstGeom>
          <a:solidFill>
            <a:srgbClr val="FFA8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703B96"/>
                </a:solidFill>
              </a:rPr>
              <a:t>Educational Strategies</a:t>
            </a:r>
            <a:endParaRPr lang="en-US" sz="3200" dirty="0">
              <a:solidFill>
                <a:srgbClr val="703B96"/>
              </a:solidFill>
            </a:endParaRPr>
          </a:p>
        </p:txBody>
      </p:sp>
      <p:sp>
        <p:nvSpPr>
          <p:cNvPr id="5" name="Rounded Rectangle 4"/>
          <p:cNvSpPr/>
          <p:nvPr/>
        </p:nvSpPr>
        <p:spPr>
          <a:xfrm>
            <a:off x="6096000" y="2019300"/>
            <a:ext cx="2895600" cy="2895600"/>
          </a:xfrm>
          <a:prstGeom prst="roundRect">
            <a:avLst/>
          </a:prstGeom>
          <a:solidFill>
            <a:srgbClr val="81C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703B96"/>
                </a:solidFill>
              </a:rPr>
              <a:t>Cognitive-Behavioral Strategies</a:t>
            </a:r>
            <a:endParaRPr lang="en-US" sz="3200" dirty="0">
              <a:solidFill>
                <a:srgbClr val="703B96"/>
              </a:solidFill>
            </a:endParaRPr>
          </a:p>
        </p:txBody>
      </p:sp>
      <p:sp>
        <p:nvSpPr>
          <p:cNvPr id="6" name="Rounded Rectangle 5"/>
          <p:cNvSpPr/>
          <p:nvPr/>
        </p:nvSpPr>
        <p:spPr>
          <a:xfrm>
            <a:off x="3124200" y="2019300"/>
            <a:ext cx="2895600" cy="2895600"/>
          </a:xfrm>
          <a:prstGeom prst="roundRect">
            <a:avLst/>
          </a:prstGeom>
          <a:solidFill>
            <a:srgbClr val="703B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81C02B"/>
                </a:solidFill>
              </a:rPr>
              <a:t>Motivational Strategies</a:t>
            </a:r>
            <a:endParaRPr lang="en-US" sz="3200" dirty="0">
              <a:solidFill>
                <a:srgbClr val="81C02B"/>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74</a:t>
            </a:fld>
            <a:endParaRPr lang="en-US"/>
          </a:p>
        </p:txBody>
      </p:sp>
    </p:spTree>
    <p:extLst>
      <p:ext uri="{BB962C8B-B14F-4D97-AF65-F5344CB8AC3E}">
        <p14:creationId xmlns:p14="http://schemas.microsoft.com/office/powerpoint/2010/main" val="158340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strategies</a:t>
            </a:r>
            <a:endParaRPr lang="en-US" dirty="0"/>
          </a:p>
        </p:txBody>
      </p:sp>
      <p:sp>
        <p:nvSpPr>
          <p:cNvPr id="3" name="Content Placeholder 2"/>
          <p:cNvSpPr>
            <a:spLocks noGrp="1"/>
          </p:cNvSpPr>
          <p:nvPr>
            <p:ph sz="quarter" idx="13"/>
          </p:nvPr>
        </p:nvSpPr>
        <p:spPr/>
        <p:txBody>
          <a:bodyPr>
            <a:normAutofit/>
          </a:bodyPr>
          <a:lstStyle/>
          <a:p>
            <a:r>
              <a:rPr lang="en-US" sz="2800" dirty="0" smtClean="0"/>
              <a:t>Interactive teaching</a:t>
            </a:r>
          </a:p>
          <a:p>
            <a:endParaRPr lang="en-US" sz="2800" dirty="0" smtClean="0"/>
          </a:p>
          <a:p>
            <a:r>
              <a:rPr lang="en-US" sz="2800" dirty="0" smtClean="0"/>
              <a:t>Checking for understanding</a:t>
            </a:r>
          </a:p>
          <a:p>
            <a:endParaRPr lang="en-US" sz="2800" dirty="0" smtClean="0"/>
          </a:p>
          <a:p>
            <a:r>
              <a:rPr lang="en-US" sz="2800" dirty="0" smtClean="0"/>
              <a:t>Break down information </a:t>
            </a:r>
          </a:p>
          <a:p>
            <a:endParaRPr lang="en-US" sz="2800" dirty="0" smtClean="0"/>
          </a:p>
          <a:p>
            <a:r>
              <a:rPr lang="en-US" sz="2800" dirty="0" smtClean="0"/>
              <a:t>Review information</a:t>
            </a:r>
            <a:endParaRPr lang="en-US" sz="2800" dirty="0"/>
          </a:p>
        </p:txBody>
      </p:sp>
      <p:sp>
        <p:nvSpPr>
          <p:cNvPr id="5" name="Rounded Rectangle 4"/>
          <p:cNvSpPr/>
          <p:nvPr/>
        </p:nvSpPr>
        <p:spPr>
          <a:xfrm>
            <a:off x="4270248"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75</a:t>
            </a:fld>
            <a:endParaRPr lang="en-US"/>
          </a:p>
        </p:txBody>
      </p:sp>
    </p:spTree>
    <p:extLst>
      <p:ext uri="{BB962C8B-B14F-4D97-AF65-F5344CB8AC3E}">
        <p14:creationId xmlns:p14="http://schemas.microsoft.com/office/powerpoint/2010/main" val="42011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Cognitive-behavioral strategies</a:t>
            </a:r>
            <a:endParaRPr lang="en-US" dirty="0"/>
          </a:p>
        </p:txBody>
      </p:sp>
      <p:sp>
        <p:nvSpPr>
          <p:cNvPr id="3" name="Content Placeholder 2"/>
          <p:cNvSpPr>
            <a:spLocks noGrp="1"/>
          </p:cNvSpPr>
          <p:nvPr>
            <p:ph sz="quarter" idx="13"/>
          </p:nvPr>
        </p:nvSpPr>
        <p:spPr/>
        <p:txBody>
          <a:bodyPr>
            <a:normAutofit/>
          </a:bodyPr>
          <a:lstStyle/>
          <a:p>
            <a:r>
              <a:rPr lang="en-US" sz="2800" dirty="0" smtClean="0"/>
              <a:t>Reinforcement</a:t>
            </a:r>
          </a:p>
          <a:p>
            <a:r>
              <a:rPr lang="en-US" sz="2800" dirty="0" smtClean="0"/>
              <a:t>Shaping</a:t>
            </a:r>
          </a:p>
          <a:p>
            <a:r>
              <a:rPr lang="en-US" sz="2800" dirty="0" smtClean="0"/>
              <a:t>Modeling</a:t>
            </a:r>
          </a:p>
          <a:p>
            <a:r>
              <a:rPr lang="en-US" sz="2800" dirty="0" smtClean="0"/>
              <a:t>Role playing</a:t>
            </a:r>
          </a:p>
          <a:p>
            <a:r>
              <a:rPr lang="en-US" sz="2800" dirty="0" smtClean="0"/>
              <a:t>Cognitive restructuring</a:t>
            </a:r>
          </a:p>
          <a:p>
            <a:r>
              <a:rPr lang="en-US" sz="2800" dirty="0" smtClean="0"/>
              <a:t>Relaxation training</a:t>
            </a:r>
            <a:endParaRPr lang="en-US" sz="2800" dirty="0"/>
          </a:p>
        </p:txBody>
      </p:sp>
      <p:sp>
        <p:nvSpPr>
          <p:cNvPr id="4" name="Rounded Rectangle 3"/>
          <p:cNvSpPr/>
          <p:nvPr/>
        </p:nvSpPr>
        <p:spPr>
          <a:xfrm>
            <a:off x="4270248"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6" name="Slide Number Placeholder 5"/>
          <p:cNvSpPr>
            <a:spLocks noGrp="1"/>
          </p:cNvSpPr>
          <p:nvPr>
            <p:ph type="sldNum" sz="quarter" idx="16"/>
          </p:nvPr>
        </p:nvSpPr>
        <p:spPr/>
        <p:txBody>
          <a:bodyPr/>
          <a:lstStyle/>
          <a:p>
            <a:pPr>
              <a:defRPr/>
            </a:pPr>
            <a:fld id="{916B351B-9155-4478-A843-9D12552254ED}" type="slidenum">
              <a:rPr lang="en-US" smtClean="0"/>
              <a:pPr>
                <a:defRPr/>
              </a:pPr>
              <a:t>76</a:t>
            </a:fld>
            <a:endParaRPr lang="en-US"/>
          </a:p>
        </p:txBody>
      </p:sp>
    </p:spTree>
    <p:extLst>
      <p:ext uri="{BB962C8B-B14F-4D97-AF65-F5344CB8AC3E}">
        <p14:creationId xmlns:p14="http://schemas.microsoft.com/office/powerpoint/2010/main" val="32122083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Cognitive-behavioral strategies</a:t>
            </a:r>
            <a:endParaRPr lang="en-US" dirty="0"/>
          </a:p>
        </p:txBody>
      </p:sp>
      <p:sp>
        <p:nvSpPr>
          <p:cNvPr id="3" name="Content Placeholder 2"/>
          <p:cNvSpPr>
            <a:spLocks noGrp="1"/>
          </p:cNvSpPr>
          <p:nvPr>
            <p:ph sz="quarter" idx="13"/>
          </p:nvPr>
        </p:nvSpPr>
        <p:spPr>
          <a:xfrm>
            <a:off x="609600" y="1600200"/>
            <a:ext cx="7924800" cy="4800600"/>
          </a:xfrm>
        </p:spPr>
        <p:txBody>
          <a:bodyPr>
            <a:normAutofit/>
          </a:bodyPr>
          <a:lstStyle/>
          <a:p>
            <a:r>
              <a:rPr lang="en-US" sz="2800" dirty="0" smtClean="0"/>
              <a:t>Positive reinforcement</a:t>
            </a:r>
          </a:p>
          <a:p>
            <a:pPr lvl="1"/>
            <a:r>
              <a:rPr lang="en-US" sz="2800" dirty="0" smtClean="0"/>
              <a:t>Praise, smiles, interest, and enthusiasm to encourage clients to learn information and skills during and after IMR sessions</a:t>
            </a:r>
            <a:endParaRPr lang="en-US" sz="2800" dirty="0"/>
          </a:p>
          <a:p>
            <a:r>
              <a:rPr lang="en-US" sz="2800" dirty="0" smtClean="0"/>
              <a:t>Negative reinforcement</a:t>
            </a:r>
          </a:p>
          <a:p>
            <a:pPr lvl="1"/>
            <a:r>
              <a:rPr lang="en-US" sz="2800" dirty="0" smtClean="0"/>
              <a:t>Help clients monitor progress in utilizing coping behaviors and relaxation techniques to experience less distress from persistent symptoms</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77</a:t>
            </a:fld>
            <a:endParaRPr lang="en-US"/>
          </a:p>
        </p:txBody>
      </p:sp>
    </p:spTree>
    <p:extLst>
      <p:ext uri="{BB962C8B-B14F-4D97-AF65-F5344CB8AC3E}">
        <p14:creationId xmlns:p14="http://schemas.microsoft.com/office/powerpoint/2010/main" val="30488139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Cognitive-behavioral strategies</a:t>
            </a:r>
            <a:endParaRPr lang="en-US" dirty="0"/>
          </a:p>
        </p:txBody>
      </p:sp>
      <p:sp>
        <p:nvSpPr>
          <p:cNvPr id="3" name="Content Placeholder 2"/>
          <p:cNvSpPr>
            <a:spLocks noGrp="1"/>
          </p:cNvSpPr>
          <p:nvPr>
            <p:ph sz="quarter" idx="13"/>
          </p:nvPr>
        </p:nvSpPr>
        <p:spPr/>
        <p:txBody>
          <a:bodyPr/>
          <a:lstStyle/>
          <a:p>
            <a:r>
              <a:rPr lang="en-US" sz="2800" dirty="0" smtClean="0"/>
              <a:t>Shaping</a:t>
            </a:r>
          </a:p>
          <a:p>
            <a:pPr lvl="1"/>
            <a:r>
              <a:rPr lang="en-US" sz="2800" dirty="0" smtClean="0"/>
              <a:t>Skills learned take time and practice</a:t>
            </a:r>
          </a:p>
          <a:p>
            <a:pPr lvl="1"/>
            <a:r>
              <a:rPr lang="en-US" sz="2800" dirty="0" smtClean="0"/>
              <a:t>Break information into small pieces </a:t>
            </a:r>
          </a:p>
          <a:p>
            <a:pPr lvl="1"/>
            <a:r>
              <a:rPr lang="en-US" sz="2800" dirty="0" smtClean="0"/>
              <a:t>Providing reinforcement</a:t>
            </a:r>
            <a:endParaRPr lang="en-US" sz="2800"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78</a:t>
            </a:fld>
            <a:endParaRPr lang="en-US"/>
          </a:p>
        </p:txBody>
      </p:sp>
    </p:spTree>
    <p:extLst>
      <p:ext uri="{BB962C8B-B14F-4D97-AF65-F5344CB8AC3E}">
        <p14:creationId xmlns:p14="http://schemas.microsoft.com/office/powerpoint/2010/main" val="33129098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Cognitive-behavioral strategies</a:t>
            </a:r>
            <a:endParaRPr lang="en-US" dirty="0"/>
          </a:p>
        </p:txBody>
      </p:sp>
      <p:sp>
        <p:nvSpPr>
          <p:cNvPr id="3" name="Content Placeholder 2"/>
          <p:cNvSpPr>
            <a:spLocks noGrp="1"/>
          </p:cNvSpPr>
          <p:nvPr>
            <p:ph sz="quarter" idx="13"/>
          </p:nvPr>
        </p:nvSpPr>
        <p:spPr/>
        <p:txBody>
          <a:bodyPr>
            <a:normAutofit/>
          </a:bodyPr>
          <a:lstStyle/>
          <a:p>
            <a:r>
              <a:rPr lang="en-US" sz="2800" dirty="0" smtClean="0"/>
              <a:t>Modeling</a:t>
            </a:r>
          </a:p>
          <a:p>
            <a:pPr lvl="1"/>
            <a:r>
              <a:rPr lang="en-US" sz="2800" dirty="0" smtClean="0"/>
              <a:t>Demonstrating skills for the purpose of teaching</a:t>
            </a:r>
          </a:p>
          <a:p>
            <a:pPr marL="457200" lvl="1" indent="0">
              <a:buNone/>
            </a:pPr>
            <a:endParaRPr lang="en-US" sz="2800"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79</a:t>
            </a:fld>
            <a:endParaRPr lang="en-US"/>
          </a:p>
        </p:txBody>
      </p:sp>
    </p:spTree>
    <p:extLst>
      <p:ext uri="{BB962C8B-B14F-4D97-AF65-F5344CB8AC3E}">
        <p14:creationId xmlns:p14="http://schemas.microsoft.com/office/powerpoint/2010/main" val="2934781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46237"/>
            <a:ext cx="8229600" cy="4525963"/>
          </a:xfrm>
          <a:prstGeom prst="rect">
            <a:avLst/>
          </a:prstGeom>
        </p:spPr>
        <p:txBody>
          <a:bodyPr lIns="91650" tIns="45825" rIns="91650" bIns="45825">
            <a:normAutofit/>
          </a:bodyPr>
          <a:lstStyle/>
          <a:p>
            <a:r>
              <a:rPr lang="en-US" sz="3200" dirty="0"/>
              <a:t>What are a few of the norms when standing in the check-out line? </a:t>
            </a:r>
          </a:p>
          <a:p>
            <a:endParaRPr lang="en-US" sz="3200" dirty="0"/>
          </a:p>
          <a:p>
            <a:r>
              <a:rPr lang="en-US" sz="3200" dirty="0"/>
              <a:t>What do you do and what don’t you do? </a:t>
            </a:r>
          </a:p>
          <a:p>
            <a:pPr marL="0" indent="0">
              <a:buNone/>
            </a:pPr>
            <a:endParaRPr lang="en-US" sz="3200" dirty="0"/>
          </a:p>
        </p:txBody>
      </p:sp>
      <p:sp>
        <p:nvSpPr>
          <p:cNvPr id="2" name="Title 1"/>
          <p:cNvSpPr>
            <a:spLocks noGrp="1"/>
          </p:cNvSpPr>
          <p:nvPr>
            <p:ph type="title"/>
          </p:nvPr>
        </p:nvSpPr>
        <p:spPr/>
        <p:txBody>
          <a:bodyPr lIns="91650" tIns="45825" rIns="91650" bIns="45825">
            <a:normAutofit/>
          </a:bodyPr>
          <a:lstStyle/>
          <a:p>
            <a:r>
              <a:rPr lang="en-US" sz="4000" dirty="0"/>
              <a:t>Shopping Norms</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8</a:t>
            </a:fld>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3774" y="4343400"/>
            <a:ext cx="3196453" cy="2133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7260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Cognitive-behavioral strategies</a:t>
            </a:r>
            <a:endParaRPr lang="en-US" dirty="0"/>
          </a:p>
        </p:txBody>
      </p:sp>
      <p:sp>
        <p:nvSpPr>
          <p:cNvPr id="3" name="Content Placeholder 2"/>
          <p:cNvSpPr>
            <a:spLocks noGrp="1"/>
          </p:cNvSpPr>
          <p:nvPr>
            <p:ph sz="quarter" idx="13"/>
          </p:nvPr>
        </p:nvSpPr>
        <p:spPr>
          <a:xfrm>
            <a:off x="609600" y="1600200"/>
            <a:ext cx="7924800" cy="4800600"/>
          </a:xfrm>
        </p:spPr>
        <p:txBody>
          <a:bodyPr>
            <a:normAutofit fontScale="92500" lnSpcReduction="10000"/>
          </a:bodyPr>
          <a:lstStyle/>
          <a:p>
            <a:r>
              <a:rPr lang="en-US" sz="3000" dirty="0" smtClean="0"/>
              <a:t>Role-playing</a:t>
            </a:r>
          </a:p>
          <a:p>
            <a:pPr marL="971550" lvl="1" indent="-514350">
              <a:buFont typeface="+mj-lt"/>
              <a:buAutoNum type="arabicPeriod"/>
            </a:pPr>
            <a:r>
              <a:rPr lang="en-US" sz="2800" dirty="0" smtClean="0"/>
              <a:t>Elicit reasons why learning skill is beneficial</a:t>
            </a:r>
          </a:p>
          <a:p>
            <a:pPr marL="971550" lvl="1" indent="-514350">
              <a:buFont typeface="+mj-lt"/>
              <a:buAutoNum type="arabicPeriod"/>
            </a:pPr>
            <a:r>
              <a:rPr lang="en-US" sz="2800" dirty="0" smtClean="0"/>
              <a:t>Discuss steps for applying skill</a:t>
            </a:r>
          </a:p>
          <a:p>
            <a:pPr marL="971550" lvl="1" indent="-514350">
              <a:buFont typeface="+mj-lt"/>
              <a:buAutoNum type="arabicPeriod"/>
            </a:pPr>
            <a:r>
              <a:rPr lang="en-US" sz="2800" dirty="0" smtClean="0"/>
              <a:t>Demonstrate skill and ask for feedback</a:t>
            </a:r>
          </a:p>
          <a:p>
            <a:pPr marL="971550" lvl="1" indent="-514350">
              <a:buFont typeface="+mj-lt"/>
              <a:buAutoNum type="arabicPeriod"/>
            </a:pPr>
            <a:r>
              <a:rPr lang="en-US" sz="2800" dirty="0" smtClean="0"/>
              <a:t>Engage client in role-play using same scenario</a:t>
            </a:r>
          </a:p>
          <a:p>
            <a:pPr marL="971550" lvl="1" indent="-514350">
              <a:buFont typeface="+mj-lt"/>
              <a:buAutoNum type="arabicPeriod"/>
            </a:pPr>
            <a:r>
              <a:rPr lang="en-US" sz="2800" dirty="0" smtClean="0"/>
              <a:t>Provide positive feedback</a:t>
            </a:r>
          </a:p>
          <a:p>
            <a:pPr marL="971550" lvl="1" indent="-514350">
              <a:buFont typeface="+mj-lt"/>
              <a:buAutoNum type="arabicPeriod"/>
            </a:pPr>
            <a:r>
              <a:rPr lang="en-US" sz="2800" dirty="0" smtClean="0"/>
              <a:t>Provide corrective feedback</a:t>
            </a:r>
          </a:p>
          <a:p>
            <a:pPr marL="971550" lvl="1" indent="-514350">
              <a:buFont typeface="+mj-lt"/>
              <a:buAutoNum type="arabicPeriod"/>
            </a:pPr>
            <a:r>
              <a:rPr lang="en-US" sz="2800" dirty="0" smtClean="0"/>
              <a:t>Engage client in another role-play</a:t>
            </a:r>
          </a:p>
          <a:p>
            <a:pPr marL="971550" lvl="1" indent="-514350">
              <a:buFont typeface="+mj-lt"/>
              <a:buAutoNum type="arabicPeriod"/>
            </a:pPr>
            <a:r>
              <a:rPr lang="en-US" sz="2800" dirty="0" smtClean="0"/>
              <a:t>Provide additional feedback</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80</a:t>
            </a:fld>
            <a:endParaRPr lang="en-US"/>
          </a:p>
        </p:txBody>
      </p:sp>
    </p:spTree>
    <p:extLst>
      <p:ext uri="{BB962C8B-B14F-4D97-AF65-F5344CB8AC3E}">
        <p14:creationId xmlns:p14="http://schemas.microsoft.com/office/powerpoint/2010/main" val="26869577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Cognitive-behavioral strategies</a:t>
            </a:r>
            <a:endParaRPr lang="en-US" dirty="0"/>
          </a:p>
        </p:txBody>
      </p:sp>
      <p:sp>
        <p:nvSpPr>
          <p:cNvPr id="3" name="Content Placeholder 2"/>
          <p:cNvSpPr>
            <a:spLocks noGrp="1"/>
          </p:cNvSpPr>
          <p:nvPr>
            <p:ph sz="quarter" idx="13"/>
          </p:nvPr>
        </p:nvSpPr>
        <p:spPr/>
        <p:txBody>
          <a:bodyPr>
            <a:normAutofit/>
          </a:bodyPr>
          <a:lstStyle/>
          <a:p>
            <a:r>
              <a:rPr lang="en-US" sz="2800" dirty="0" smtClean="0"/>
              <a:t>Cognitive restructuring</a:t>
            </a:r>
          </a:p>
          <a:p>
            <a:pPr lvl="1"/>
            <a:r>
              <a:rPr lang="en-US" sz="2800" dirty="0" smtClean="0"/>
              <a:t>Developing an alternative, adaptive, more accurate way of looking at things</a:t>
            </a:r>
          </a:p>
          <a:p>
            <a:pPr lvl="1"/>
            <a:r>
              <a:rPr lang="en-US" sz="2800" dirty="0" smtClean="0"/>
              <a:t>Beliefs can be influenced by personal experience, mood, what others have told them</a:t>
            </a:r>
            <a:endParaRPr lang="en-US" sz="2800"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81</a:t>
            </a:fld>
            <a:endParaRPr lang="en-US"/>
          </a:p>
        </p:txBody>
      </p:sp>
    </p:spTree>
    <p:extLst>
      <p:ext uri="{BB962C8B-B14F-4D97-AF65-F5344CB8AC3E}">
        <p14:creationId xmlns:p14="http://schemas.microsoft.com/office/powerpoint/2010/main" val="23693179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skills to utilize</a:t>
            </a:r>
            <a:endParaRPr lang="en-US" dirty="0"/>
          </a:p>
        </p:txBody>
      </p:sp>
      <p:sp>
        <p:nvSpPr>
          <p:cNvPr id="4" name="Content Placeholder 3"/>
          <p:cNvSpPr>
            <a:spLocks noGrp="1"/>
          </p:cNvSpPr>
          <p:nvPr>
            <p:ph sz="quarter" idx="13"/>
          </p:nvPr>
        </p:nvSpPr>
        <p:spPr/>
        <p:txBody>
          <a:bodyPr>
            <a:normAutofit/>
          </a:bodyPr>
          <a:lstStyle/>
          <a:p>
            <a:pPr marL="0" indent="0">
              <a:buNone/>
            </a:pPr>
            <a:r>
              <a:rPr lang="en-US" sz="4000" dirty="0" smtClean="0">
                <a:solidFill>
                  <a:schemeClr val="accent6">
                    <a:lumMod val="75000"/>
                  </a:schemeClr>
                </a:solidFill>
              </a:rPr>
              <a:t>	Behavior tailoring</a:t>
            </a:r>
          </a:p>
          <a:p>
            <a:pPr lvl="1">
              <a:buFont typeface="Calibri" panose="020F0502020204030204" pitchFamily="34" charset="0"/>
              <a:buChar char="→"/>
            </a:pPr>
            <a:endParaRPr lang="en-US" sz="4000" dirty="0" smtClean="0">
              <a:solidFill>
                <a:schemeClr val="accent6">
                  <a:lumMod val="75000"/>
                </a:schemeClr>
              </a:solidFill>
            </a:endParaRPr>
          </a:p>
          <a:p>
            <a:pPr marL="914400" lvl="2" indent="0">
              <a:buNone/>
            </a:pPr>
            <a:r>
              <a:rPr lang="en-US" sz="4000" dirty="0" smtClean="0">
                <a:solidFill>
                  <a:schemeClr val="accent6">
                    <a:lumMod val="75000"/>
                  </a:schemeClr>
                </a:solidFill>
              </a:rPr>
              <a:t>	Relapse prevention</a:t>
            </a:r>
          </a:p>
          <a:p>
            <a:pPr lvl="2">
              <a:buFont typeface="Calibri" panose="020F0502020204030204" pitchFamily="34" charset="0"/>
              <a:buChar char="→"/>
            </a:pPr>
            <a:endParaRPr lang="en-US" sz="4000" dirty="0" smtClean="0">
              <a:solidFill>
                <a:schemeClr val="accent6">
                  <a:lumMod val="75000"/>
                </a:schemeClr>
              </a:solidFill>
            </a:endParaRPr>
          </a:p>
          <a:p>
            <a:pPr marL="1828800" lvl="4" indent="0">
              <a:buNone/>
            </a:pPr>
            <a:r>
              <a:rPr lang="en-US" sz="4000" dirty="0" smtClean="0">
                <a:solidFill>
                  <a:schemeClr val="accent6">
                    <a:lumMod val="75000"/>
                  </a:schemeClr>
                </a:solidFill>
              </a:rPr>
              <a:t>	Coping skills training</a:t>
            </a:r>
            <a:endParaRPr lang="en-US" sz="4000" dirty="0">
              <a:solidFill>
                <a:schemeClr val="accent6">
                  <a:lumMod val="75000"/>
                </a:schemeClr>
              </a:solidFill>
            </a:endParaRPr>
          </a:p>
        </p:txBody>
      </p:sp>
      <p:sp>
        <p:nvSpPr>
          <p:cNvPr id="5" name="Right Arrow 4"/>
          <p:cNvSpPr/>
          <p:nvPr/>
        </p:nvSpPr>
        <p:spPr>
          <a:xfrm>
            <a:off x="685800" y="1676400"/>
            <a:ext cx="838200" cy="533400"/>
          </a:xfrm>
          <a:prstGeom prst="rightArrow">
            <a:avLst/>
          </a:prstGeom>
          <a:solidFill>
            <a:srgbClr val="81C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600200" y="3276600"/>
            <a:ext cx="838200" cy="533400"/>
          </a:xfrm>
          <a:prstGeom prst="rightArrow">
            <a:avLst/>
          </a:prstGeom>
          <a:solidFill>
            <a:srgbClr val="81C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514600" y="4953000"/>
            <a:ext cx="838200" cy="533400"/>
          </a:xfrm>
          <a:prstGeom prst="rightArrow">
            <a:avLst/>
          </a:prstGeom>
          <a:solidFill>
            <a:srgbClr val="81C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6"/>
          </p:nvPr>
        </p:nvSpPr>
        <p:spPr/>
        <p:txBody>
          <a:bodyPr/>
          <a:lstStyle/>
          <a:p>
            <a:pPr>
              <a:defRPr/>
            </a:pPr>
            <a:fld id="{916B351B-9155-4478-A843-9D12552254ED}" type="slidenum">
              <a:rPr lang="en-US" smtClean="0"/>
              <a:pPr>
                <a:defRPr/>
              </a:pPr>
              <a:t>82</a:t>
            </a:fld>
            <a:endParaRPr lang="en-US"/>
          </a:p>
        </p:txBody>
      </p:sp>
    </p:spTree>
    <p:extLst>
      <p:ext uri="{BB962C8B-B14F-4D97-AF65-F5344CB8AC3E}">
        <p14:creationId xmlns:p14="http://schemas.microsoft.com/office/powerpoint/2010/main" val="328868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4">
                                            <p:txEl>
                                              <p:pRg st="2" end="2"/>
                                            </p:txEl>
                                          </p:spTgt>
                                        </p:tgtEl>
                                        <p:attrNameLst>
                                          <p:attrName>style.color</p:attrName>
                                        </p:attrNameLst>
                                      </p:cBhvr>
                                      <p:to>
                                        <a:srgbClr val="FFFFFF"/>
                                      </p:to>
                                    </p:animClr>
                                  </p:childTnLst>
                                </p:cTn>
                              </p:par>
                              <p:par>
                                <p:cTn id="11" presetID="3" presetClass="emph" presetSubtype="2" fill="hold" nodeType="withEffect">
                                  <p:stCondLst>
                                    <p:cond delay="0"/>
                                  </p:stCondLst>
                                  <p:childTnLst>
                                    <p:animClr clrSpc="rgb" dir="cw">
                                      <p:cBhvr override="childStyle">
                                        <p:cTn id="12" dur="500" fill="hold"/>
                                        <p:tgtEl>
                                          <p:spTgt spid="4">
                                            <p:txEl>
                                              <p:pRg st="0" end="0"/>
                                            </p:txEl>
                                          </p:spTgt>
                                        </p:tgtEl>
                                        <p:attrNameLst>
                                          <p:attrName>style.color</p:attrName>
                                        </p:attrNameLst>
                                      </p:cBhvr>
                                      <p:to>
                                        <a:srgbClr val="292929"/>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500" fill="hold"/>
                                        <p:tgtEl>
                                          <p:spTgt spid="4">
                                            <p:txEl>
                                              <p:pRg st="4" end="4"/>
                                            </p:txEl>
                                          </p:spTgt>
                                        </p:tgtEl>
                                        <p:attrNameLst>
                                          <p:attrName>style.color</p:attrName>
                                        </p:attrNameLst>
                                      </p:cBhvr>
                                      <p:to>
                                        <a:srgbClr val="FFFFFF"/>
                                      </p:to>
                                    </p:animClr>
                                  </p:childTnLst>
                                </p:cTn>
                              </p:par>
                              <p:par>
                                <p:cTn id="17" presetID="3" presetClass="emph" presetSubtype="2" fill="hold" nodeType="withEffect">
                                  <p:stCondLst>
                                    <p:cond delay="0"/>
                                  </p:stCondLst>
                                  <p:childTnLst>
                                    <p:animClr clrSpc="rgb" dir="cw">
                                      <p:cBhvr override="childStyle">
                                        <p:cTn id="18" dur="500" fill="hold"/>
                                        <p:tgtEl>
                                          <p:spTgt spid="4">
                                            <p:txEl>
                                              <p:pRg st="2" end="2"/>
                                            </p:txEl>
                                          </p:spTgt>
                                        </p:tgtEl>
                                        <p:attrNameLst>
                                          <p:attrName>style.color</p:attrName>
                                        </p:attrNameLst>
                                      </p:cBhvr>
                                      <p:to>
                                        <a:srgbClr val="29292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IMR</a:t>
            </a:r>
            <a:endParaRPr lang="en-US" dirty="0"/>
          </a:p>
        </p:txBody>
      </p:sp>
      <p:sp>
        <p:nvSpPr>
          <p:cNvPr id="3" name="Content Placeholder 2"/>
          <p:cNvSpPr>
            <a:spLocks noGrp="1"/>
          </p:cNvSpPr>
          <p:nvPr>
            <p:ph sz="quarter" idx="13"/>
          </p:nvPr>
        </p:nvSpPr>
        <p:spPr>
          <a:xfrm>
            <a:off x="609600" y="1600200"/>
            <a:ext cx="7924800" cy="4648200"/>
          </a:xfrm>
        </p:spPr>
        <p:txBody>
          <a:bodyPr>
            <a:normAutofit lnSpcReduction="10000"/>
          </a:bodyPr>
          <a:lstStyle/>
          <a:p>
            <a:r>
              <a:rPr lang="en-US" sz="2800" dirty="0" smtClean="0"/>
              <a:t>Client has worked through all 10 topics </a:t>
            </a:r>
          </a:p>
          <a:p>
            <a:endParaRPr lang="en-US" sz="2800" dirty="0" smtClean="0"/>
          </a:p>
          <a:p>
            <a:r>
              <a:rPr lang="en-US" sz="2800" dirty="0" smtClean="0"/>
              <a:t>Client has accomplished program goals and personal goals*</a:t>
            </a:r>
          </a:p>
          <a:p>
            <a:endParaRPr lang="en-US" sz="2800" dirty="0" smtClean="0"/>
          </a:p>
          <a:p>
            <a:r>
              <a:rPr lang="en-US" sz="2800" dirty="0" smtClean="0"/>
              <a:t>Client would benefit from on-going integration in different topic groups, booster sessions</a:t>
            </a:r>
          </a:p>
          <a:p>
            <a:pPr lvl="1"/>
            <a:r>
              <a:rPr lang="en-US" sz="2800" dirty="0" smtClean="0"/>
              <a:t>Consider opportunities for peer mentorship/ matching/support</a:t>
            </a:r>
          </a:p>
          <a:p>
            <a:pPr lvl="1"/>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83</a:t>
            </a:fld>
            <a:endParaRPr lang="en-US"/>
          </a:p>
        </p:txBody>
      </p:sp>
    </p:spTree>
    <p:extLst>
      <p:ext uri="{BB962C8B-B14F-4D97-AF65-F5344CB8AC3E}">
        <p14:creationId xmlns:p14="http://schemas.microsoft.com/office/powerpoint/2010/main" val="33135673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Module 3: moving towards recovery </a:t>
            </a:r>
            <a:endParaRPr lang="en-US" dirty="0"/>
          </a:p>
        </p:txBody>
      </p:sp>
      <p:sp>
        <p:nvSpPr>
          <p:cNvPr id="3" name="Slide Number Placeholder 2"/>
          <p:cNvSpPr>
            <a:spLocks noGrp="1"/>
          </p:cNvSpPr>
          <p:nvPr>
            <p:ph type="sldNum" sz="quarter" idx="12"/>
          </p:nvPr>
        </p:nvSpPr>
        <p:spPr/>
        <p:txBody>
          <a:bodyPr/>
          <a:lstStyle/>
          <a:p>
            <a:pPr>
              <a:defRPr/>
            </a:pPr>
            <a:fld id="{5351734D-70CC-4BB3-B384-D0072A22E19A}" type="slidenum">
              <a:rPr lang="en-US" smtClean="0"/>
              <a:pPr>
                <a:defRPr/>
              </a:pPr>
              <a:t>84</a:t>
            </a:fld>
            <a:endParaRPr lang="en-US"/>
          </a:p>
        </p:txBody>
      </p:sp>
    </p:spTree>
    <p:extLst>
      <p:ext uri="{BB962C8B-B14F-4D97-AF65-F5344CB8AC3E}">
        <p14:creationId xmlns:p14="http://schemas.microsoft.com/office/powerpoint/2010/main" val="10805288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smtClean="0"/>
              <a:t>Motivational Strategies</a:t>
            </a:r>
          </a:p>
        </p:txBody>
      </p:sp>
      <p:sp>
        <p:nvSpPr>
          <p:cNvPr id="12291" name="Content Placeholder 2"/>
          <p:cNvSpPr>
            <a:spLocks noGrp="1"/>
          </p:cNvSpPr>
          <p:nvPr>
            <p:ph sz="quarter" idx="13"/>
          </p:nvPr>
        </p:nvSpPr>
        <p:spPr>
          <a:xfrm>
            <a:off x="609600" y="1600200"/>
            <a:ext cx="7924800" cy="4572000"/>
          </a:xfrm>
          <a:prstGeom prst="rect">
            <a:avLst/>
          </a:prstGeom>
        </p:spPr>
        <p:txBody>
          <a:bodyPr>
            <a:normAutofit/>
          </a:bodyPr>
          <a:lstStyle/>
          <a:p>
            <a:r>
              <a:rPr lang="en-US" altLang="en-US" sz="2800" dirty="0" smtClean="0">
                <a:latin typeface="Calibri" panose="020F0502020204030204" pitchFamily="34" charset="0"/>
              </a:rPr>
              <a:t>Each IMR topic includes specific motivational enhancement strategies</a:t>
            </a:r>
          </a:p>
          <a:p>
            <a:pPr>
              <a:buFontTx/>
              <a:buNone/>
            </a:pPr>
            <a:endParaRPr lang="en-US" altLang="en-US" sz="1800" dirty="0" smtClean="0">
              <a:latin typeface="Calibri" panose="020F0502020204030204" pitchFamily="34" charset="0"/>
            </a:endParaRPr>
          </a:p>
          <a:p>
            <a:r>
              <a:rPr lang="en-US" altLang="en-US" sz="2800" dirty="0" smtClean="0">
                <a:latin typeface="Calibri" panose="020F0502020204030204" pitchFamily="34" charset="0"/>
              </a:rPr>
              <a:t>How does enhancing motivation work to facilitate change?	</a:t>
            </a:r>
          </a:p>
          <a:p>
            <a:pPr lvl="1"/>
            <a:r>
              <a:rPr lang="en-US" altLang="en-US" sz="2800" dirty="0" smtClean="0">
                <a:latin typeface="Calibri" panose="020F0502020204030204" pitchFamily="34" charset="0"/>
              </a:rPr>
              <a:t>Reduces resistance</a:t>
            </a:r>
          </a:p>
          <a:p>
            <a:pPr lvl="1"/>
            <a:r>
              <a:rPr lang="en-US" altLang="en-US" sz="2800" dirty="0" smtClean="0">
                <a:latin typeface="Calibri" panose="020F0502020204030204" pitchFamily="34" charset="0"/>
              </a:rPr>
              <a:t>Raises discrepancy</a:t>
            </a:r>
          </a:p>
          <a:p>
            <a:pPr lvl="1"/>
            <a:r>
              <a:rPr lang="en-US" altLang="en-US" sz="2800" dirty="0" smtClean="0">
                <a:latin typeface="Calibri" panose="020F0502020204030204" pitchFamily="34" charset="0"/>
              </a:rPr>
              <a:t>Elicits change talk</a:t>
            </a:r>
          </a:p>
          <a:p>
            <a:endParaRPr lang="en-US" altLang="en-US" dirty="0" smtClean="0"/>
          </a:p>
        </p:txBody>
      </p:sp>
      <p:sp>
        <p:nvSpPr>
          <p:cNvPr id="4" name="Rounded Rectangle 3"/>
          <p:cNvSpPr/>
          <p:nvPr/>
        </p:nvSpPr>
        <p:spPr>
          <a:xfrm>
            <a:off x="4270248" y="5943600"/>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85</a:t>
            </a:fld>
            <a:endParaRPr lang="en-US"/>
          </a:p>
        </p:txBody>
      </p:sp>
    </p:spTree>
    <p:extLst>
      <p:ext uri="{BB962C8B-B14F-4D97-AF65-F5344CB8AC3E}">
        <p14:creationId xmlns:p14="http://schemas.microsoft.com/office/powerpoint/2010/main" val="122682187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81000" y="2666999"/>
            <a:ext cx="3810000" cy="5029200"/>
          </a:xfrm>
        </p:spPr>
        <p:txBody>
          <a:bodyPr>
            <a:noAutofit/>
          </a:bodyPr>
          <a:lstStyle/>
          <a:p>
            <a:pPr marL="0" indent="0">
              <a:buNone/>
            </a:pPr>
            <a:r>
              <a:rPr lang="en-US" i="1" dirty="0" smtClean="0"/>
              <a:t>Counselor</a:t>
            </a:r>
            <a:endParaRPr lang="en-US" dirty="0"/>
          </a:p>
          <a:p>
            <a:pPr marL="0" indent="0">
              <a:buNone/>
            </a:pPr>
            <a:r>
              <a:rPr lang="en-US" dirty="0"/>
              <a:t>It sounds like it’s a lot on your plate to take care of all at the same time. Let’s talk about what the classes are about, how you think they might be helpful, and come up with a plan that feels workable to you. </a:t>
            </a:r>
          </a:p>
        </p:txBody>
      </p:sp>
      <p:sp>
        <p:nvSpPr>
          <p:cNvPr id="5" name="Content Placeholder 4"/>
          <p:cNvSpPr>
            <a:spLocks noGrp="1"/>
          </p:cNvSpPr>
          <p:nvPr>
            <p:ph sz="quarter" idx="14"/>
          </p:nvPr>
        </p:nvSpPr>
        <p:spPr>
          <a:xfrm>
            <a:off x="5257800" y="2895599"/>
            <a:ext cx="3733800" cy="5410200"/>
          </a:xfrm>
        </p:spPr>
        <p:txBody>
          <a:bodyPr>
            <a:normAutofit/>
          </a:bodyPr>
          <a:lstStyle/>
          <a:p>
            <a:pPr marL="0" indent="0">
              <a:buNone/>
            </a:pPr>
            <a:r>
              <a:rPr lang="en-US" i="1" dirty="0" smtClean="0">
                <a:latin typeface="Calibri" panose="020F0502020204030204" pitchFamily="34" charset="0"/>
              </a:rPr>
              <a:t>Counselor</a:t>
            </a:r>
            <a:endParaRPr lang="en-US" dirty="0">
              <a:latin typeface="Calibri" panose="020F0502020204030204" pitchFamily="34" charset="0"/>
            </a:endParaRPr>
          </a:p>
          <a:p>
            <a:pPr marL="0" indent="0">
              <a:buNone/>
            </a:pPr>
            <a:r>
              <a:rPr lang="en-US" dirty="0">
                <a:latin typeface="Calibri" panose="020F0502020204030204" pitchFamily="34" charset="0"/>
              </a:rPr>
              <a:t>You </a:t>
            </a:r>
            <a:r>
              <a:rPr lang="en-US" dirty="0" smtClean="0">
                <a:latin typeface="Calibri" panose="020F0502020204030204" pitchFamily="34" charset="0"/>
              </a:rPr>
              <a:t>obviously did something to end up here and those classes didn’t work, so I’m sure you’ll figure out a way to do what you need to. </a:t>
            </a:r>
            <a:endParaRPr lang="en-US" dirty="0">
              <a:latin typeface="Calibri" panose="020F0502020204030204" pitchFamily="34" charset="0"/>
            </a:endParaRPr>
          </a:p>
        </p:txBody>
      </p:sp>
      <p:sp>
        <p:nvSpPr>
          <p:cNvPr id="2" name="Title 1"/>
          <p:cNvSpPr>
            <a:spLocks noGrp="1"/>
          </p:cNvSpPr>
          <p:nvPr>
            <p:ph type="title"/>
          </p:nvPr>
        </p:nvSpPr>
        <p:spPr>
          <a:xfrm>
            <a:off x="457200" y="0"/>
            <a:ext cx="7924800" cy="1143000"/>
          </a:xfrm>
        </p:spPr>
        <p:txBody>
          <a:bodyPr/>
          <a:lstStyle/>
          <a:p>
            <a:r>
              <a:rPr lang="en-US" dirty="0" smtClean="0"/>
              <a:t>Collaborate rather than confront</a:t>
            </a:r>
            <a:endParaRPr lang="en-US" dirty="0"/>
          </a:p>
        </p:txBody>
      </p:sp>
      <p:sp>
        <p:nvSpPr>
          <p:cNvPr id="6" name="TextBox 5"/>
          <p:cNvSpPr txBox="1"/>
          <p:nvPr/>
        </p:nvSpPr>
        <p:spPr>
          <a:xfrm>
            <a:off x="4000500" y="4215825"/>
            <a:ext cx="1143000" cy="584775"/>
          </a:xfrm>
          <a:prstGeom prst="rect">
            <a:avLst/>
          </a:prstGeom>
          <a:noFill/>
        </p:spPr>
        <p:txBody>
          <a:bodyPr wrap="square" rtlCol="0">
            <a:spAutoFit/>
          </a:bodyPr>
          <a:lstStyle/>
          <a:p>
            <a:pPr algn="ctr"/>
            <a:r>
              <a:rPr lang="en-US" sz="3200" dirty="0" smtClean="0">
                <a:latin typeface="Calibri" panose="020F0502020204030204" pitchFamily="34" charset="0"/>
              </a:rPr>
              <a:t>VS</a:t>
            </a:r>
            <a:endParaRPr lang="en-US" dirty="0">
              <a:latin typeface="Calibri" panose="020F0502020204030204" pitchFamily="34" charset="0"/>
            </a:endParaRPr>
          </a:p>
        </p:txBody>
      </p:sp>
      <p:sp>
        <p:nvSpPr>
          <p:cNvPr id="3" name="TextBox 2"/>
          <p:cNvSpPr txBox="1"/>
          <p:nvPr/>
        </p:nvSpPr>
        <p:spPr>
          <a:xfrm>
            <a:off x="228600" y="896541"/>
            <a:ext cx="8686800" cy="1846659"/>
          </a:xfrm>
          <a:prstGeom prst="rect">
            <a:avLst/>
          </a:prstGeom>
          <a:noFill/>
        </p:spPr>
        <p:txBody>
          <a:bodyPr wrap="square" rtlCol="0">
            <a:spAutoFit/>
          </a:bodyPr>
          <a:lstStyle/>
          <a:p>
            <a:pPr algn="ctr"/>
            <a:endParaRPr lang="en-US" sz="2400" dirty="0">
              <a:latin typeface="Calibri" panose="020F0502020204030204" pitchFamily="34" charset="0"/>
            </a:endParaRPr>
          </a:p>
          <a:p>
            <a:pPr marL="0" indent="0" algn="ctr">
              <a:buNone/>
            </a:pPr>
            <a:r>
              <a:rPr lang="en-US" sz="2400" i="1" dirty="0">
                <a:latin typeface="Calibri" panose="020F0502020204030204" pitchFamily="34" charset="0"/>
              </a:rPr>
              <a:t>Client </a:t>
            </a:r>
            <a:endParaRPr lang="en-US" sz="2400" dirty="0">
              <a:latin typeface="Calibri" panose="020F0502020204030204" pitchFamily="34" charset="0"/>
            </a:endParaRPr>
          </a:p>
          <a:p>
            <a:pPr marL="0" indent="0" algn="ctr">
              <a:buNone/>
            </a:pPr>
            <a:r>
              <a:rPr lang="en-US" sz="2400" dirty="0">
                <a:latin typeface="Calibri" panose="020F0502020204030204" pitchFamily="34" charset="0"/>
              </a:rPr>
              <a:t>I’ve been ordered to do DV and meth classes as well as CBT classes, and I’ve done all this stuff already. I don’t have a problem. </a:t>
            </a:r>
          </a:p>
          <a:p>
            <a:endParaRPr lang="en-US" dirty="0"/>
          </a:p>
        </p:txBody>
      </p:sp>
      <p:sp>
        <p:nvSpPr>
          <p:cNvPr id="8" name="Slide Number Placeholder 7"/>
          <p:cNvSpPr>
            <a:spLocks noGrp="1"/>
          </p:cNvSpPr>
          <p:nvPr>
            <p:ph type="sldNum" sz="quarter" idx="17"/>
          </p:nvPr>
        </p:nvSpPr>
        <p:spPr/>
        <p:txBody>
          <a:bodyPr/>
          <a:lstStyle/>
          <a:p>
            <a:pPr>
              <a:defRPr/>
            </a:pPr>
            <a:fld id="{9C6B3279-1FEE-4CF1-9074-407D38670DB0}" type="slidenum">
              <a:rPr lang="en-US" smtClean="0"/>
              <a:pPr>
                <a:defRPr/>
              </a:pPr>
              <a:t>86</a:t>
            </a:fld>
            <a:endParaRPr lang="en-US"/>
          </a:p>
        </p:txBody>
      </p:sp>
    </p:spTree>
    <p:extLst>
      <p:ext uri="{BB962C8B-B14F-4D97-AF65-F5344CB8AC3E}">
        <p14:creationId xmlns:p14="http://schemas.microsoft.com/office/powerpoint/2010/main" val="21994197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smtClean="0"/>
              <a:t>Using motivational strategies</a:t>
            </a:r>
          </a:p>
        </p:txBody>
      </p:sp>
      <p:sp>
        <p:nvSpPr>
          <p:cNvPr id="2" name="Oval 1"/>
          <p:cNvSpPr/>
          <p:nvPr/>
        </p:nvSpPr>
        <p:spPr>
          <a:xfrm>
            <a:off x="2019300" y="1600200"/>
            <a:ext cx="5105400" cy="5105400"/>
          </a:xfrm>
          <a:prstGeom prst="ellips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834640" y="2438400"/>
            <a:ext cx="3474720" cy="3474720"/>
          </a:xfrm>
          <a:prstGeom prst="ellipse">
            <a:avLst/>
          </a:prstGeom>
          <a:solidFill>
            <a:schemeClr val="tx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721884" y="3328968"/>
            <a:ext cx="1700232" cy="1700232"/>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31968" y="2286000"/>
            <a:ext cx="3280065" cy="923330"/>
          </a:xfrm>
          <a:prstGeom prst="rect">
            <a:avLst/>
          </a:prstGeom>
          <a:noFill/>
        </p:spPr>
        <p:txBody>
          <a:bodyPr wrap="none" lIns="91440" tIns="45720" rIns="91440" bIns="45720">
            <a:prstTxWarp prst="textArchUp">
              <a:avLst>
                <a:gd name="adj" fmla="val 7952559"/>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cap="none" spc="0" dirty="0" smtClean="0">
                <a:ln w="50800"/>
                <a:solidFill>
                  <a:schemeClr val="bg1">
                    <a:shade val="50000"/>
                  </a:schemeClr>
                </a:solidFill>
                <a:effectLst/>
              </a:rPr>
              <a:t>ENGAGING</a:t>
            </a:r>
            <a:endParaRPr lang="en-US" sz="4400" b="1" cap="none" spc="0" dirty="0">
              <a:ln w="50800"/>
              <a:solidFill>
                <a:schemeClr val="bg1">
                  <a:shade val="50000"/>
                </a:schemeClr>
              </a:solidFill>
              <a:effectLst/>
            </a:endParaRPr>
          </a:p>
        </p:txBody>
      </p:sp>
      <p:sp>
        <p:nvSpPr>
          <p:cNvPr id="10" name="Rectangle 9"/>
          <p:cNvSpPr/>
          <p:nvPr/>
        </p:nvSpPr>
        <p:spPr>
          <a:xfrm rot="330682">
            <a:off x="3484418" y="3115270"/>
            <a:ext cx="2175165" cy="1913930"/>
          </a:xfrm>
          <a:prstGeom prst="rect">
            <a:avLst/>
          </a:prstGeom>
          <a:noFill/>
        </p:spPr>
        <p:txBody>
          <a:bodyPr wrap="none" lIns="91440" tIns="45720" rIns="91440" bIns="45720">
            <a:prstTxWarp prst="textArchUp">
              <a:avLst>
                <a:gd name="adj" fmla="val 10956703"/>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chemeClr val="bg1">
                    <a:shade val="50000"/>
                  </a:schemeClr>
                </a:solidFill>
              </a:rPr>
              <a:t>FOCUSING</a:t>
            </a:r>
            <a:endParaRPr lang="en-US" sz="3600" b="1" cap="none" spc="0" dirty="0">
              <a:ln w="50800"/>
              <a:solidFill>
                <a:schemeClr val="bg1">
                  <a:shade val="50000"/>
                </a:schemeClr>
              </a:solidFill>
              <a:effectLst/>
            </a:endParaRPr>
          </a:p>
        </p:txBody>
      </p:sp>
      <p:sp>
        <p:nvSpPr>
          <p:cNvPr id="11" name="Rectangle 10"/>
          <p:cNvSpPr/>
          <p:nvPr/>
        </p:nvSpPr>
        <p:spPr>
          <a:xfrm>
            <a:off x="3886200" y="3810000"/>
            <a:ext cx="1371600" cy="1371600"/>
          </a:xfrm>
          <a:prstGeom prst="rect">
            <a:avLst/>
          </a:prstGeom>
          <a:noFill/>
        </p:spPr>
        <p:txBody>
          <a:bodyPr wrap="none" lIns="91440" tIns="45720" rIns="91440" bIns="45720">
            <a:prstTxWarp prst="textArchUp">
              <a:avLst>
                <a:gd name="adj" fmla="val 10956703"/>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smtClean="0">
                <a:ln w="50800"/>
                <a:solidFill>
                  <a:schemeClr val="bg1">
                    <a:shade val="50000"/>
                  </a:schemeClr>
                </a:solidFill>
              </a:rPr>
              <a:t>EVOKING</a:t>
            </a:r>
            <a:endParaRPr lang="en-US" sz="2400" b="1" cap="none" spc="0" dirty="0">
              <a:ln w="50800"/>
              <a:solidFill>
                <a:schemeClr val="bg1">
                  <a:shade val="50000"/>
                </a:schemeClr>
              </a:solidFill>
              <a:effectLst/>
            </a:endParaRPr>
          </a:p>
        </p:txBody>
      </p:sp>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87</a:t>
            </a:fld>
            <a:endParaRPr lang="en-US"/>
          </a:p>
        </p:txBody>
      </p:sp>
    </p:spTree>
    <p:extLst>
      <p:ext uri="{BB962C8B-B14F-4D97-AF65-F5344CB8AC3E}">
        <p14:creationId xmlns:p14="http://schemas.microsoft.com/office/powerpoint/2010/main" val="2600799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smtClean="0"/>
              <a:t>Using motivational strategies</a:t>
            </a:r>
          </a:p>
        </p:txBody>
      </p:sp>
      <p:sp>
        <p:nvSpPr>
          <p:cNvPr id="11267" name="Content Placeholder 2"/>
          <p:cNvSpPr>
            <a:spLocks noGrp="1"/>
          </p:cNvSpPr>
          <p:nvPr>
            <p:ph sz="quarter" idx="13"/>
          </p:nvPr>
        </p:nvSpPr>
        <p:spPr>
          <a:xfrm>
            <a:off x="609600" y="1752600"/>
            <a:ext cx="7924800" cy="4114800"/>
          </a:xfrm>
          <a:prstGeom prst="rect">
            <a:avLst/>
          </a:prstGeom>
        </p:spPr>
        <p:txBody>
          <a:bodyPr/>
          <a:lstStyle/>
          <a:p>
            <a:r>
              <a:rPr lang="en-US" altLang="en-US" sz="2800" dirty="0" smtClean="0">
                <a:latin typeface="Calibri" panose="020F0502020204030204" pitchFamily="34" charset="0"/>
              </a:rPr>
              <a:t>Respect their decisions </a:t>
            </a:r>
          </a:p>
          <a:p>
            <a:r>
              <a:rPr lang="en-US" altLang="en-US" sz="2800" dirty="0" smtClean="0">
                <a:latin typeface="Calibri" panose="020F0502020204030204" pitchFamily="34" charset="0"/>
              </a:rPr>
              <a:t>Have them describe what is working</a:t>
            </a:r>
          </a:p>
          <a:p>
            <a:r>
              <a:rPr lang="en-US" altLang="en-US" sz="2800" dirty="0" smtClean="0">
                <a:latin typeface="Calibri" panose="020F0502020204030204" pitchFamily="34" charset="0"/>
              </a:rPr>
              <a:t>Ask them about their plan</a:t>
            </a:r>
          </a:p>
          <a:p>
            <a:r>
              <a:rPr lang="en-US" altLang="en-US" sz="2800" dirty="0" smtClean="0">
                <a:latin typeface="Calibri" panose="020F0502020204030204" pitchFamily="34" charset="0"/>
              </a:rPr>
              <a:t>Find out what’s important to them </a:t>
            </a:r>
          </a:p>
          <a:p>
            <a:r>
              <a:rPr lang="en-US" altLang="en-US" sz="2800" dirty="0" smtClean="0">
                <a:latin typeface="Calibri" panose="020F0502020204030204" pitchFamily="34" charset="0"/>
              </a:rPr>
              <a:t>Have them talk about their health and their goals</a:t>
            </a:r>
          </a:p>
          <a:p>
            <a:r>
              <a:rPr lang="en-US" altLang="en-US" sz="2800" dirty="0" smtClean="0">
                <a:latin typeface="Calibri" panose="020F0502020204030204" pitchFamily="34" charset="0"/>
              </a:rPr>
              <a:t>Ask what their goals are for treatment	</a:t>
            </a:r>
          </a:p>
          <a:p>
            <a:endParaRPr lang="en-US" altLang="en-US" dirty="0" smtClean="0"/>
          </a:p>
        </p:txBody>
      </p:sp>
      <p:sp>
        <p:nvSpPr>
          <p:cNvPr id="4" name="Rounded Rectangle 3"/>
          <p:cNvSpPr/>
          <p:nvPr/>
        </p:nvSpPr>
        <p:spPr>
          <a:xfrm>
            <a:off x="4270248" y="5943600"/>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88</a:t>
            </a:fld>
            <a:endParaRPr lang="en-US"/>
          </a:p>
        </p:txBody>
      </p:sp>
    </p:spTree>
    <p:extLst>
      <p:ext uri="{BB962C8B-B14F-4D97-AF65-F5344CB8AC3E}">
        <p14:creationId xmlns:p14="http://schemas.microsoft.com/office/powerpoint/2010/main" val="32923165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23244" y="0"/>
            <a:ext cx="6908800" cy="1219200"/>
          </a:xfrm>
        </p:spPr>
        <p:txBody>
          <a:bodyPr/>
          <a:lstStyle/>
          <a:p>
            <a:pPr>
              <a:defRPr/>
            </a:pPr>
            <a:r>
              <a:rPr lang="en-US" b="1" dirty="0" smtClean="0">
                <a:latin typeface="Tahoma" charset="0"/>
              </a:rPr>
              <a:t>Core Skills</a:t>
            </a:r>
          </a:p>
        </p:txBody>
      </p:sp>
      <p:sp>
        <p:nvSpPr>
          <p:cNvPr id="21507" name="Rectangle 3"/>
          <p:cNvSpPr>
            <a:spLocks noGrp="1" noChangeArrowheads="1"/>
          </p:cNvSpPr>
          <p:nvPr>
            <p:ph type="body" idx="4294967295"/>
          </p:nvPr>
        </p:nvSpPr>
        <p:spPr>
          <a:xfrm>
            <a:off x="1828800" y="1143000"/>
            <a:ext cx="6019800" cy="3200400"/>
          </a:xfrm>
          <a:prstGeom prst="rect">
            <a:avLst/>
          </a:prstGeom>
        </p:spPr>
        <p:txBody>
          <a:bodyPr>
            <a:normAutofit fontScale="92500" lnSpcReduction="10000"/>
          </a:bodyPr>
          <a:lstStyle/>
          <a:p>
            <a:pPr>
              <a:buClr>
                <a:srgbClr val="81C02B"/>
              </a:buClr>
              <a:defRPr/>
            </a:pPr>
            <a:r>
              <a:rPr lang="en-US" sz="4800" b="1" dirty="0" smtClean="0">
                <a:solidFill>
                  <a:srgbClr val="FFFFFF"/>
                </a:solidFill>
                <a:latin typeface="Tahoma" charset="0"/>
              </a:rPr>
              <a:t> O</a:t>
            </a:r>
            <a:r>
              <a:rPr lang="en-US" sz="4000" b="1" dirty="0" smtClean="0">
                <a:solidFill>
                  <a:srgbClr val="FFFFFF"/>
                </a:solidFill>
                <a:effectLst/>
                <a:latin typeface="Tahoma" charset="0"/>
              </a:rPr>
              <a:t> </a:t>
            </a:r>
            <a:r>
              <a:rPr lang="en-US" sz="3600" dirty="0" smtClean="0">
                <a:solidFill>
                  <a:srgbClr val="FFFFFF"/>
                </a:solidFill>
                <a:effectLst/>
                <a:latin typeface="Tahoma" charset="0"/>
              </a:rPr>
              <a:t>pen-Ended Questions</a:t>
            </a:r>
          </a:p>
          <a:p>
            <a:pPr>
              <a:buClr>
                <a:srgbClr val="81C02B"/>
              </a:buClr>
              <a:defRPr/>
            </a:pPr>
            <a:r>
              <a:rPr lang="en-US" sz="4800" b="1" dirty="0" smtClean="0">
                <a:solidFill>
                  <a:srgbClr val="FFFFFF"/>
                </a:solidFill>
                <a:latin typeface="Tahoma" charset="0"/>
              </a:rPr>
              <a:t> </a:t>
            </a:r>
            <a:r>
              <a:rPr lang="en-US" sz="4800" b="1" dirty="0" smtClean="0">
                <a:solidFill>
                  <a:srgbClr val="81C02B"/>
                </a:solidFill>
                <a:latin typeface="Tahoma" charset="0"/>
              </a:rPr>
              <a:t>A</a:t>
            </a:r>
            <a:r>
              <a:rPr lang="en-US" sz="3600" dirty="0" smtClean="0">
                <a:solidFill>
                  <a:srgbClr val="81C02B"/>
                </a:solidFill>
                <a:effectLst/>
                <a:latin typeface="Tahoma" charset="0"/>
              </a:rPr>
              <a:t> </a:t>
            </a:r>
            <a:r>
              <a:rPr lang="en-US" sz="3600" dirty="0" err="1" smtClean="0">
                <a:solidFill>
                  <a:srgbClr val="81C02B"/>
                </a:solidFill>
                <a:effectLst/>
                <a:latin typeface="Tahoma" charset="0"/>
              </a:rPr>
              <a:t>ffirmations</a:t>
            </a:r>
            <a:endParaRPr lang="en-US" sz="3600" dirty="0" smtClean="0">
              <a:solidFill>
                <a:srgbClr val="81C02B"/>
              </a:solidFill>
              <a:effectLst/>
              <a:latin typeface="Tahoma" charset="0"/>
            </a:endParaRPr>
          </a:p>
          <a:p>
            <a:pPr>
              <a:buClr>
                <a:srgbClr val="81C02B"/>
              </a:buClr>
              <a:defRPr/>
            </a:pPr>
            <a:r>
              <a:rPr lang="en-US" sz="4800" b="1" dirty="0" smtClean="0">
                <a:solidFill>
                  <a:srgbClr val="81C02B"/>
                </a:solidFill>
                <a:latin typeface="Tahoma" charset="0"/>
              </a:rPr>
              <a:t> R</a:t>
            </a:r>
            <a:r>
              <a:rPr lang="en-US" sz="4000" b="1" dirty="0" smtClean="0">
                <a:solidFill>
                  <a:srgbClr val="81C02B"/>
                </a:solidFill>
                <a:effectLst/>
                <a:latin typeface="Tahoma" charset="0"/>
              </a:rPr>
              <a:t> </a:t>
            </a:r>
            <a:r>
              <a:rPr lang="en-US" sz="3600" dirty="0" err="1" smtClean="0">
                <a:solidFill>
                  <a:srgbClr val="81C02B"/>
                </a:solidFill>
                <a:effectLst/>
                <a:latin typeface="Tahoma" charset="0"/>
              </a:rPr>
              <a:t>eflective</a:t>
            </a:r>
            <a:r>
              <a:rPr lang="en-US" sz="3600" dirty="0" smtClean="0">
                <a:solidFill>
                  <a:srgbClr val="81C02B"/>
                </a:solidFill>
                <a:effectLst/>
                <a:latin typeface="Tahoma" charset="0"/>
              </a:rPr>
              <a:t> Listening</a:t>
            </a:r>
          </a:p>
          <a:p>
            <a:pPr>
              <a:buClr>
                <a:srgbClr val="81C02B"/>
              </a:buClr>
              <a:defRPr/>
            </a:pPr>
            <a:r>
              <a:rPr lang="en-US" sz="4800" b="1" dirty="0" smtClean="0">
                <a:solidFill>
                  <a:srgbClr val="81C02B"/>
                </a:solidFill>
                <a:effectLst/>
                <a:latin typeface="Tahoma" charset="0"/>
              </a:rPr>
              <a:t> </a:t>
            </a:r>
            <a:r>
              <a:rPr lang="en-US" sz="4800" b="1" dirty="0" smtClean="0">
                <a:solidFill>
                  <a:srgbClr val="81C02B"/>
                </a:solidFill>
                <a:latin typeface="Tahoma" charset="0"/>
              </a:rPr>
              <a:t>S</a:t>
            </a:r>
            <a:r>
              <a:rPr lang="en-US" sz="4800" b="1" dirty="0" smtClean="0">
                <a:solidFill>
                  <a:srgbClr val="81C02B"/>
                </a:solidFill>
                <a:effectLst/>
                <a:latin typeface="Tahoma" charset="0"/>
              </a:rPr>
              <a:t> </a:t>
            </a:r>
            <a:r>
              <a:rPr lang="en-US" sz="3600" dirty="0" err="1" smtClean="0">
                <a:solidFill>
                  <a:srgbClr val="81C02B"/>
                </a:solidFill>
                <a:effectLst/>
                <a:latin typeface="Tahoma" charset="0"/>
              </a:rPr>
              <a:t>ummarizing</a:t>
            </a:r>
            <a:endParaRPr lang="en-US" sz="3600" dirty="0" smtClean="0">
              <a:solidFill>
                <a:srgbClr val="81C02B"/>
              </a:solidFill>
              <a:effectLst/>
              <a:latin typeface="Tahoma"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465" b="6247"/>
          <a:stretch/>
        </p:blipFill>
        <p:spPr bwMode="auto">
          <a:xfrm>
            <a:off x="2" y="4836884"/>
            <a:ext cx="9155289" cy="1944916"/>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89</a:t>
            </a:fld>
            <a:endParaRPr lang="en-US"/>
          </a:p>
        </p:txBody>
      </p:sp>
    </p:spTree>
    <p:extLst>
      <p:ext uri="{BB962C8B-B14F-4D97-AF65-F5344CB8AC3E}">
        <p14:creationId xmlns:p14="http://schemas.microsoft.com/office/powerpoint/2010/main" val="63981458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962525"/>
            <a:ext cx="7885113" cy="1362075"/>
          </a:xfrm>
        </p:spPr>
        <p:txBody>
          <a:bodyPr/>
          <a:lstStyle/>
          <a:p>
            <a:pPr fontAlgn="auto">
              <a:spcAft>
                <a:spcPts val="0"/>
              </a:spcAft>
              <a:defRPr/>
            </a:pPr>
            <a:r>
              <a:rPr lang="en-US" dirty="0" smtClean="0"/>
              <a:t>Module 1: the basic elements of IMR</a:t>
            </a:r>
            <a:endParaRPr lang="en-US" dirty="0"/>
          </a:p>
        </p:txBody>
      </p:sp>
      <p:sp>
        <p:nvSpPr>
          <p:cNvPr id="3" name="Slide Number Placeholder 2"/>
          <p:cNvSpPr>
            <a:spLocks noGrp="1"/>
          </p:cNvSpPr>
          <p:nvPr>
            <p:ph type="sldNum" sz="quarter" idx="12"/>
          </p:nvPr>
        </p:nvSpPr>
        <p:spPr/>
        <p:txBody>
          <a:bodyPr/>
          <a:lstStyle/>
          <a:p>
            <a:pPr>
              <a:defRPr/>
            </a:pPr>
            <a:fld id="{5351734D-70CC-4BB3-B384-D0072A22E19A}" type="slidenum">
              <a:rPr lang="en-US" smtClean="0"/>
              <a:pPr>
                <a:defRPr/>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Developing Discrepancy</a:t>
            </a:r>
          </a:p>
        </p:txBody>
      </p:sp>
      <p:sp>
        <p:nvSpPr>
          <p:cNvPr id="4" name="Isosceles Triangle 3"/>
          <p:cNvSpPr/>
          <p:nvPr/>
        </p:nvSpPr>
        <p:spPr bwMode="auto">
          <a:xfrm>
            <a:off x="4076700" y="5029200"/>
            <a:ext cx="914400" cy="838200"/>
          </a:xfrm>
          <a:prstGeom prst="triangle">
            <a:avLst/>
          </a:prstGeom>
          <a:solidFill>
            <a:schemeClr val="accent5"/>
          </a:solidFill>
          <a:ln w="38100" cap="flat" cmpd="sng" algn="ctr">
            <a:noFill/>
            <a:prstDash val="solid"/>
            <a:round/>
            <a:headEnd type="none" w="med" len="med"/>
            <a:tailEnd type="none" w="med" len="med"/>
          </a:ln>
          <a:effectLst>
            <a:outerShdw dist="56796" dir="3806097" algn="ctr" rotWithShape="0">
              <a:srgbClr val="000000"/>
            </a:outerShdw>
          </a:effectLst>
        </p:spPr>
        <p:txBody>
          <a:bodyPr>
            <a:spAutoFit/>
          </a:bodyPr>
          <a:lstStyle/>
          <a:p>
            <a:pPr>
              <a:defRPr/>
            </a:pPr>
            <a:endParaRPr lang="en-US"/>
          </a:p>
        </p:txBody>
      </p:sp>
      <p:cxnSp>
        <p:nvCxnSpPr>
          <p:cNvPr id="49156" name="Straight Connector 7"/>
          <p:cNvCxnSpPr>
            <a:cxnSpLocks noChangeShapeType="1"/>
          </p:cNvCxnSpPr>
          <p:nvPr/>
        </p:nvCxnSpPr>
        <p:spPr bwMode="auto">
          <a:xfrm flipV="1">
            <a:off x="1524000" y="4264025"/>
            <a:ext cx="6172200" cy="1301750"/>
          </a:xfrm>
          <a:prstGeom prst="line">
            <a:avLst/>
          </a:prstGeom>
          <a:noFill/>
          <a:ln w="76200" algn="ctr">
            <a:solidFill>
              <a:srgbClr val="F8F8F8"/>
            </a:solidFill>
            <a:round/>
            <a:headEnd/>
            <a:tailEnd/>
          </a:ln>
          <a:effectLst>
            <a:outerShdw dist="56796" dir="3806097" algn="ctr" rotWithShape="0">
              <a:srgbClr val="000000"/>
            </a:outerShdw>
          </a:effectLst>
          <a:extLst>
            <a:ext uri="{909E8E84-426E-40DD-AFC4-6F175D3DCCD1}">
              <a14:hiddenFill xmlns:a14="http://schemas.microsoft.com/office/drawing/2010/main">
                <a:noFill/>
              </a14:hiddenFill>
            </a:ext>
          </a:extLst>
        </p:spPr>
      </p:cxnSp>
      <p:sp>
        <p:nvSpPr>
          <p:cNvPr id="49157" name="Rounded Rectangle 9"/>
          <p:cNvSpPr>
            <a:spLocks noChangeArrowheads="1"/>
          </p:cNvSpPr>
          <p:nvPr/>
        </p:nvSpPr>
        <p:spPr bwMode="auto">
          <a:xfrm>
            <a:off x="685801" y="2743200"/>
            <a:ext cx="2362200" cy="2531566"/>
          </a:xfrm>
          <a:prstGeom prst="roundRect">
            <a:avLst>
              <a:gd name="adj" fmla="val 16667"/>
            </a:avLst>
          </a:prstGeom>
          <a:solidFill>
            <a:srgbClr val="99FF99"/>
          </a:solidFill>
          <a:ln>
            <a:noFill/>
          </a:ln>
          <a:effectLst>
            <a:outerShdw dist="56796" dir="3806097" algn="ctr" rotWithShape="0">
              <a:srgbClr val="000000"/>
            </a:outerShdw>
          </a:effectLst>
          <a:extLst>
            <a:ext uri="{91240B29-F687-4F45-9708-019B960494DF}">
              <a14:hiddenLine xmlns:a14="http://schemas.microsoft.com/office/drawing/2010/main" w="38100" algn="ctr">
                <a:solidFill>
                  <a:srgbClr val="000000"/>
                </a:solidFill>
                <a:round/>
                <a:headEnd/>
                <a:tailEnd/>
              </a14:hiddenLine>
            </a:ext>
          </a:extLst>
        </p:spPr>
        <p:txBody>
          <a:bodyPr wrap="square">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spcBef>
                <a:spcPct val="0"/>
              </a:spcBef>
              <a:buFontTx/>
              <a:buNone/>
            </a:pPr>
            <a:r>
              <a:rPr lang="en-US" altLang="en-US" sz="2400" dirty="0">
                <a:solidFill>
                  <a:srgbClr val="0000B0"/>
                </a:solidFill>
              </a:rPr>
              <a:t>Benefits</a:t>
            </a:r>
            <a:br>
              <a:rPr lang="en-US" altLang="en-US" sz="2400" dirty="0">
                <a:solidFill>
                  <a:srgbClr val="0000B0"/>
                </a:solidFill>
              </a:rPr>
            </a:br>
            <a:r>
              <a:rPr lang="en-US" altLang="en-US" sz="2400" b="0" dirty="0">
                <a:solidFill>
                  <a:srgbClr val="0000B0"/>
                </a:solidFill>
              </a:rPr>
              <a:t> of Change</a:t>
            </a:r>
          </a:p>
          <a:p>
            <a:pPr algn="ctr">
              <a:spcBef>
                <a:spcPct val="0"/>
              </a:spcBef>
              <a:buFontTx/>
              <a:buNone/>
            </a:pPr>
            <a:endParaRPr lang="en-US" altLang="en-US" sz="2400" b="0" dirty="0">
              <a:solidFill>
                <a:srgbClr val="0000B0"/>
              </a:solidFill>
            </a:endParaRPr>
          </a:p>
          <a:p>
            <a:pPr algn="ctr">
              <a:spcBef>
                <a:spcPct val="0"/>
              </a:spcBef>
              <a:buFontTx/>
              <a:buNone/>
            </a:pPr>
            <a:r>
              <a:rPr lang="en-US" altLang="en-US" sz="2400" dirty="0">
                <a:solidFill>
                  <a:srgbClr val="0000B0"/>
                </a:solidFill>
              </a:rPr>
              <a:t>Cost</a:t>
            </a:r>
            <a:r>
              <a:rPr lang="en-US" altLang="en-US" sz="2400" b="0" dirty="0">
                <a:solidFill>
                  <a:srgbClr val="0000B0"/>
                </a:solidFill>
              </a:rPr>
              <a:t/>
            </a:r>
            <a:br>
              <a:rPr lang="en-US" altLang="en-US" sz="2400" b="0" dirty="0">
                <a:solidFill>
                  <a:srgbClr val="0000B0"/>
                </a:solidFill>
              </a:rPr>
            </a:br>
            <a:r>
              <a:rPr lang="en-US" altLang="en-US" sz="2400" b="0" dirty="0">
                <a:solidFill>
                  <a:srgbClr val="0000B0"/>
                </a:solidFill>
              </a:rPr>
              <a:t>of Staying the Same</a:t>
            </a:r>
          </a:p>
        </p:txBody>
      </p:sp>
      <p:sp>
        <p:nvSpPr>
          <p:cNvPr id="49158" name="Rounded Rectangle 10"/>
          <p:cNvSpPr>
            <a:spLocks noChangeArrowheads="1"/>
          </p:cNvSpPr>
          <p:nvPr/>
        </p:nvSpPr>
        <p:spPr bwMode="auto">
          <a:xfrm>
            <a:off x="5562600" y="1676400"/>
            <a:ext cx="2435225" cy="2531566"/>
          </a:xfrm>
          <a:prstGeom prst="roundRect">
            <a:avLst>
              <a:gd name="adj" fmla="val 16667"/>
            </a:avLst>
          </a:prstGeom>
          <a:solidFill>
            <a:srgbClr val="FFFF66"/>
          </a:solidFill>
          <a:ln>
            <a:noFill/>
          </a:ln>
          <a:effectLst>
            <a:outerShdw dist="56796" dir="3806097" algn="ctr" rotWithShape="0">
              <a:srgbClr val="000000"/>
            </a:outerShdw>
          </a:effectLst>
          <a:extLst>
            <a:ext uri="{91240B29-F687-4F45-9708-019B960494DF}">
              <a14:hiddenLine xmlns:a14="http://schemas.microsoft.com/office/drawing/2010/main" w="38100" algn="ctr">
                <a:solidFill>
                  <a:srgbClr val="000000"/>
                </a:solidFill>
                <a:round/>
                <a:headEnd/>
                <a:tailEnd/>
              </a14:hiddenLine>
            </a:ext>
          </a:extLst>
        </p:spPr>
        <p:txBody>
          <a:bodyPr wrap="square">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spcBef>
                <a:spcPct val="0"/>
              </a:spcBef>
              <a:buFontTx/>
              <a:buNone/>
            </a:pPr>
            <a:r>
              <a:rPr lang="en-US" altLang="en-US" sz="2400" dirty="0">
                <a:solidFill>
                  <a:srgbClr val="0000B0"/>
                </a:solidFill>
              </a:rPr>
              <a:t>Benefits</a:t>
            </a:r>
            <a:br>
              <a:rPr lang="en-US" altLang="en-US" sz="2400" dirty="0">
                <a:solidFill>
                  <a:srgbClr val="0000B0"/>
                </a:solidFill>
              </a:rPr>
            </a:br>
            <a:r>
              <a:rPr lang="en-US" altLang="en-US" sz="2400" b="0" dirty="0">
                <a:solidFill>
                  <a:srgbClr val="0000B0"/>
                </a:solidFill>
              </a:rPr>
              <a:t> of Staying the Same</a:t>
            </a:r>
          </a:p>
          <a:p>
            <a:pPr algn="ctr">
              <a:spcBef>
                <a:spcPct val="0"/>
              </a:spcBef>
              <a:buFontTx/>
              <a:buNone/>
            </a:pPr>
            <a:endParaRPr lang="en-US" altLang="en-US" sz="2400" b="0" dirty="0">
              <a:solidFill>
                <a:srgbClr val="0000B0"/>
              </a:solidFill>
            </a:endParaRPr>
          </a:p>
          <a:p>
            <a:pPr algn="ctr">
              <a:spcBef>
                <a:spcPct val="0"/>
              </a:spcBef>
              <a:buFontTx/>
              <a:buNone/>
            </a:pPr>
            <a:r>
              <a:rPr lang="en-US" altLang="en-US" sz="2400" dirty="0">
                <a:solidFill>
                  <a:srgbClr val="0000B0"/>
                </a:solidFill>
              </a:rPr>
              <a:t>Cost</a:t>
            </a:r>
            <a:r>
              <a:rPr lang="en-US" altLang="en-US" sz="2400" b="0" dirty="0">
                <a:solidFill>
                  <a:srgbClr val="0000B0"/>
                </a:solidFill>
              </a:rPr>
              <a:t/>
            </a:r>
            <a:br>
              <a:rPr lang="en-US" altLang="en-US" sz="2400" b="0" dirty="0">
                <a:solidFill>
                  <a:srgbClr val="0000B0"/>
                </a:solidFill>
              </a:rPr>
            </a:br>
            <a:r>
              <a:rPr lang="en-US" altLang="en-US" sz="2400" b="0" dirty="0">
                <a:solidFill>
                  <a:srgbClr val="0000B0"/>
                </a:solidFill>
              </a:rPr>
              <a:t>of Change</a:t>
            </a: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90</a:t>
            </a:fld>
            <a:endParaRPr lang="en-US"/>
          </a:p>
        </p:txBody>
      </p:sp>
    </p:spTree>
    <p:extLst>
      <p:ext uri="{BB962C8B-B14F-4D97-AF65-F5344CB8AC3E}">
        <p14:creationId xmlns:p14="http://schemas.microsoft.com/office/powerpoint/2010/main" val="187540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3935966"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201"/>
            <a:ext cx="347662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6004560"/>
            <a:ext cx="5257800" cy="910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5100" y="6163032"/>
            <a:ext cx="1752600" cy="369332"/>
          </a:xfrm>
          <a:prstGeom prst="rect">
            <a:avLst/>
          </a:prstGeom>
          <a:noFill/>
        </p:spPr>
        <p:txBody>
          <a:bodyPr wrap="square" rtlCol="0">
            <a:spAutoFit/>
          </a:bodyPr>
          <a:lstStyle/>
          <a:p>
            <a:r>
              <a:rPr lang="en-US" dirty="0" smtClean="0"/>
              <a:t>Topic 1</a:t>
            </a:r>
            <a:endParaRPr lang="en-US"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91</a:t>
            </a:fld>
            <a:endParaRPr lang="en-US"/>
          </a:p>
        </p:txBody>
      </p:sp>
    </p:spTree>
    <p:extLst>
      <p:ext uri="{BB962C8B-B14F-4D97-AF65-F5344CB8AC3E}">
        <p14:creationId xmlns:p14="http://schemas.microsoft.com/office/powerpoint/2010/main" val="109297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checkerboard(across)">
                                      <p:cBhvr>
                                        <p:cTn id="11"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goal setting</a:t>
            </a:r>
            <a:endParaRPr lang="en-US" dirty="0"/>
          </a:p>
        </p:txBody>
      </p:sp>
      <p:sp>
        <p:nvSpPr>
          <p:cNvPr id="3" name="Content Placeholder 2"/>
          <p:cNvSpPr>
            <a:spLocks noGrp="1"/>
          </p:cNvSpPr>
          <p:nvPr>
            <p:ph sz="quarter" idx="13"/>
          </p:nvPr>
        </p:nvSpPr>
        <p:spPr>
          <a:xfrm>
            <a:off x="609600" y="1600200"/>
            <a:ext cx="7924800" cy="4800600"/>
          </a:xfrm>
        </p:spPr>
        <p:txBody>
          <a:bodyPr>
            <a:normAutofit/>
          </a:bodyPr>
          <a:lstStyle/>
          <a:p>
            <a:r>
              <a:rPr lang="en-US" sz="3100" dirty="0" smtClean="0"/>
              <a:t>Guide client through identification of motivating goals and areas client might want to improve</a:t>
            </a:r>
          </a:p>
          <a:p>
            <a:pPr marL="0" indent="0">
              <a:buNone/>
            </a:pPr>
            <a:endParaRPr lang="en-US" sz="3100" dirty="0" smtClean="0"/>
          </a:p>
          <a:p>
            <a:r>
              <a:rPr lang="en-US" sz="3100" dirty="0" smtClean="0"/>
              <a:t>Break goals into manageable steps</a:t>
            </a:r>
          </a:p>
          <a:p>
            <a:endParaRPr lang="en-US" dirty="0"/>
          </a:p>
        </p:txBody>
      </p:sp>
      <p:sp>
        <p:nvSpPr>
          <p:cNvPr id="4" name="Rounded Rectangle 3"/>
          <p:cNvSpPr/>
          <p:nvPr/>
        </p:nvSpPr>
        <p:spPr>
          <a:xfrm>
            <a:off x="4038600" y="5949696"/>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Rounded Rectangle 4"/>
          <p:cNvSpPr/>
          <p:nvPr/>
        </p:nvSpPr>
        <p:spPr>
          <a:xfrm>
            <a:off x="4806696" y="5949696"/>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92</a:t>
            </a:fld>
            <a:endParaRPr lang="en-US"/>
          </a:p>
        </p:txBody>
      </p:sp>
    </p:spTree>
    <p:extLst>
      <p:ext uri="{BB962C8B-B14F-4D97-AF65-F5344CB8AC3E}">
        <p14:creationId xmlns:p14="http://schemas.microsoft.com/office/powerpoint/2010/main" val="32555110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goal setting</a:t>
            </a:r>
            <a:endParaRPr lang="en-US" dirty="0"/>
          </a:p>
        </p:txBody>
      </p:sp>
      <p:sp>
        <p:nvSpPr>
          <p:cNvPr id="3" name="Content Placeholder 2"/>
          <p:cNvSpPr>
            <a:spLocks noGrp="1"/>
          </p:cNvSpPr>
          <p:nvPr>
            <p:ph sz="quarter" idx="13"/>
          </p:nvPr>
        </p:nvSpPr>
        <p:spPr/>
        <p:txBody>
          <a:bodyPr/>
          <a:lstStyle/>
          <a:p>
            <a:pPr marL="0" indent="0">
              <a:buNone/>
            </a:pPr>
            <a:r>
              <a:rPr lang="en-US" dirty="0" smtClean="0"/>
              <a:t>Two handouts can help clients set and pursue goals:</a:t>
            </a:r>
          </a:p>
          <a:p>
            <a:pPr lvl="1"/>
            <a:endParaRPr lang="en-US" sz="2800" i="1" dirty="0" smtClean="0"/>
          </a:p>
          <a:p>
            <a:pPr lvl="1"/>
            <a:r>
              <a:rPr lang="en-US" sz="2800" i="1" dirty="0" smtClean="0"/>
              <a:t>Working on Goals</a:t>
            </a:r>
          </a:p>
          <a:p>
            <a:pPr marL="457200" lvl="1" indent="0">
              <a:buNone/>
            </a:pPr>
            <a:endParaRPr lang="en-US" sz="2800" i="1" dirty="0" smtClean="0"/>
          </a:p>
          <a:p>
            <a:pPr lvl="1"/>
            <a:r>
              <a:rPr lang="en-US" sz="2800" i="1" dirty="0" smtClean="0"/>
              <a:t>Step-by-Step Problem Solving and Goal Achievement</a:t>
            </a:r>
            <a:endParaRPr lang="en-US" sz="2800" i="1"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93</a:t>
            </a:fld>
            <a:endParaRPr lang="en-US"/>
          </a:p>
        </p:txBody>
      </p:sp>
    </p:spTree>
    <p:extLst>
      <p:ext uri="{BB962C8B-B14F-4D97-AF65-F5344CB8AC3E}">
        <p14:creationId xmlns:p14="http://schemas.microsoft.com/office/powerpoint/2010/main" val="24421567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Goal Setting</a:t>
            </a:r>
            <a:endParaRPr lang="en-US" dirty="0"/>
          </a:p>
        </p:txBody>
      </p:sp>
      <p:sp>
        <p:nvSpPr>
          <p:cNvPr id="3" name="Content Placeholder 2"/>
          <p:cNvSpPr>
            <a:spLocks noGrp="1"/>
          </p:cNvSpPr>
          <p:nvPr>
            <p:ph sz="quarter" idx="13"/>
          </p:nvPr>
        </p:nvSpPr>
        <p:spPr/>
        <p:txBody>
          <a:bodyPr/>
          <a:lstStyle/>
          <a:p>
            <a:r>
              <a:rPr lang="en-US" dirty="0" smtClean="0"/>
              <a:t>Use one of the two worksheets to identify one or two goals and a few steps towards achieving them</a:t>
            </a:r>
          </a:p>
          <a:p>
            <a:r>
              <a:rPr lang="en-US" dirty="0" smtClean="0"/>
              <a:t>Summarize the main points in the worksheet or ask client(s) to read them out loud</a:t>
            </a:r>
          </a:p>
          <a:p>
            <a:r>
              <a:rPr lang="en-US" dirty="0" smtClean="0"/>
              <a:t>Encourage discussion of goals and client’s reactions to worksheet</a:t>
            </a:r>
          </a:p>
          <a:p>
            <a:r>
              <a:rPr lang="en-US" dirty="0" smtClean="0"/>
              <a:t>Relate the material to something specific in the client’s own life</a:t>
            </a:r>
          </a:p>
        </p:txBody>
      </p:sp>
      <p:sp>
        <p:nvSpPr>
          <p:cNvPr id="4" name="Rounded Rectangle 3"/>
          <p:cNvSpPr/>
          <p:nvPr/>
        </p:nvSpPr>
        <p:spPr>
          <a:xfrm>
            <a:off x="3886200"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Rounded Rectangle 4"/>
          <p:cNvSpPr/>
          <p:nvPr/>
        </p:nvSpPr>
        <p:spPr>
          <a:xfrm>
            <a:off x="4648200" y="5943600"/>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7" name="Slide Number Placeholder 6"/>
          <p:cNvSpPr>
            <a:spLocks noGrp="1"/>
          </p:cNvSpPr>
          <p:nvPr>
            <p:ph type="sldNum" sz="quarter" idx="16"/>
          </p:nvPr>
        </p:nvSpPr>
        <p:spPr/>
        <p:txBody>
          <a:bodyPr/>
          <a:lstStyle/>
          <a:p>
            <a:pPr>
              <a:defRPr/>
            </a:pPr>
            <a:fld id="{916B351B-9155-4478-A843-9D12552254ED}" type="slidenum">
              <a:rPr lang="en-US" smtClean="0"/>
              <a:pPr>
                <a:defRPr/>
              </a:pPr>
              <a:t>94</a:t>
            </a:fld>
            <a:endParaRPr lang="en-US"/>
          </a:p>
        </p:txBody>
      </p:sp>
    </p:spTree>
    <p:extLst>
      <p:ext uri="{BB962C8B-B14F-4D97-AF65-F5344CB8AC3E}">
        <p14:creationId xmlns:p14="http://schemas.microsoft.com/office/powerpoint/2010/main" val="18326972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960" y="609600"/>
            <a:ext cx="7124700"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5100" y="6163032"/>
            <a:ext cx="1752600" cy="369332"/>
          </a:xfrm>
          <a:prstGeom prst="rect">
            <a:avLst/>
          </a:prstGeom>
          <a:noFill/>
        </p:spPr>
        <p:txBody>
          <a:bodyPr wrap="square" rtlCol="0">
            <a:spAutoFit/>
          </a:bodyPr>
          <a:lstStyle/>
          <a:p>
            <a:r>
              <a:rPr lang="en-US" dirty="0" smtClean="0"/>
              <a:t>Topic 1</a:t>
            </a:r>
            <a:endParaRPr lang="en-US" dirty="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4270248"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3" name="Slide Number Placeholder 2"/>
          <p:cNvSpPr>
            <a:spLocks noGrp="1"/>
          </p:cNvSpPr>
          <p:nvPr>
            <p:ph type="sldNum" sz="quarter" idx="16"/>
          </p:nvPr>
        </p:nvSpPr>
        <p:spPr/>
        <p:txBody>
          <a:bodyPr/>
          <a:lstStyle/>
          <a:p>
            <a:pPr>
              <a:defRPr/>
            </a:pPr>
            <a:fld id="{916B351B-9155-4478-A843-9D12552254ED}" type="slidenum">
              <a:rPr lang="en-US" smtClean="0"/>
              <a:pPr>
                <a:defRPr/>
              </a:pPr>
              <a:t>95</a:t>
            </a:fld>
            <a:endParaRPr lang="en-US"/>
          </a:p>
        </p:txBody>
      </p:sp>
    </p:spTree>
    <p:extLst>
      <p:ext uri="{BB962C8B-B14F-4D97-AF65-F5344CB8AC3E}">
        <p14:creationId xmlns:p14="http://schemas.microsoft.com/office/powerpoint/2010/main" val="19939350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1143000"/>
          </a:xfrm>
        </p:spPr>
        <p:txBody>
          <a:bodyPr/>
          <a:lstStyle/>
          <a:p>
            <a:r>
              <a:rPr lang="en-US" dirty="0" smtClean="0"/>
              <a:t>Tips for setting goals</a:t>
            </a:r>
            <a:endParaRPr lang="en-US" dirty="0"/>
          </a:p>
        </p:txBody>
      </p:sp>
      <p:sp>
        <p:nvSpPr>
          <p:cNvPr id="3" name="Content Placeholder 2"/>
          <p:cNvSpPr>
            <a:spLocks noGrp="1"/>
          </p:cNvSpPr>
          <p:nvPr>
            <p:ph sz="quarter" idx="13"/>
          </p:nvPr>
        </p:nvSpPr>
        <p:spPr>
          <a:xfrm>
            <a:off x="609600" y="1371600"/>
            <a:ext cx="7924800" cy="5181600"/>
          </a:xfrm>
        </p:spPr>
        <p:txBody>
          <a:bodyPr>
            <a:normAutofit/>
          </a:bodyPr>
          <a:lstStyle/>
          <a:p>
            <a:r>
              <a:rPr lang="en-US" dirty="0" smtClean="0"/>
              <a:t>Make them manageable</a:t>
            </a:r>
          </a:p>
          <a:p>
            <a:r>
              <a:rPr lang="en-US" dirty="0" smtClean="0"/>
              <a:t>Start with short-term goals</a:t>
            </a:r>
          </a:p>
          <a:p>
            <a:r>
              <a:rPr lang="en-US" dirty="0" smtClean="0"/>
              <a:t>Focus on one at a time</a:t>
            </a:r>
          </a:p>
          <a:p>
            <a:r>
              <a:rPr lang="en-US" dirty="0" smtClean="0"/>
              <a:t>Keep track of progress</a:t>
            </a:r>
          </a:p>
          <a:p>
            <a:r>
              <a:rPr lang="en-US" dirty="0" smtClean="0"/>
              <a:t>Get support from others</a:t>
            </a:r>
          </a:p>
          <a:p>
            <a:r>
              <a:rPr lang="en-US" dirty="0" smtClean="0"/>
              <a:t>Don’t get discouraged</a:t>
            </a:r>
          </a:p>
          <a:p>
            <a:r>
              <a:rPr lang="en-US" dirty="0" smtClean="0"/>
              <a:t>Keep trying – other strategies that haven’t been tried may work, just because something doesn’t work right now doesn’t mean it won’t in the future</a:t>
            </a:r>
          </a:p>
          <a:p>
            <a:r>
              <a:rPr lang="en-US" dirty="0" smtClean="0"/>
              <a:t>Practice outside of session</a:t>
            </a:r>
            <a:endParaRPr lang="en-US" dirty="0"/>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96</a:t>
            </a:fld>
            <a:endParaRPr lang="en-US"/>
          </a:p>
        </p:txBody>
      </p:sp>
    </p:spTree>
    <p:extLst>
      <p:ext uri="{BB962C8B-B14F-4D97-AF65-F5344CB8AC3E}">
        <p14:creationId xmlns:p14="http://schemas.microsoft.com/office/powerpoint/2010/main" val="26732227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1143000"/>
          </a:xfrm>
        </p:spPr>
        <p:txBody>
          <a:bodyPr/>
          <a:lstStyle/>
          <a:p>
            <a:r>
              <a:rPr lang="en-US" dirty="0" smtClean="0"/>
              <a:t>challenges to goal setting</a:t>
            </a:r>
            <a:endParaRPr lang="en-US" dirty="0"/>
          </a:p>
        </p:txBody>
      </p:sp>
      <p:sp>
        <p:nvSpPr>
          <p:cNvPr id="3" name="Content Placeholder 2"/>
          <p:cNvSpPr>
            <a:spLocks noGrp="1"/>
          </p:cNvSpPr>
          <p:nvPr>
            <p:ph sz="quarter" idx="13"/>
          </p:nvPr>
        </p:nvSpPr>
        <p:spPr>
          <a:xfrm>
            <a:off x="609600" y="1447800"/>
            <a:ext cx="7924800" cy="5029200"/>
          </a:xfrm>
        </p:spPr>
        <p:txBody>
          <a:bodyPr>
            <a:normAutofit/>
          </a:bodyPr>
          <a:lstStyle/>
          <a:p>
            <a:r>
              <a:rPr lang="en-US" dirty="0" smtClean="0"/>
              <a:t>Clients may be very ambitious </a:t>
            </a:r>
          </a:p>
          <a:p>
            <a:r>
              <a:rPr lang="en-US" dirty="0" smtClean="0"/>
              <a:t>Clients may find it difficult to identify goals </a:t>
            </a:r>
          </a:p>
          <a:p>
            <a:r>
              <a:rPr lang="en-US" dirty="0" smtClean="0"/>
              <a:t>Ask follow-up questions to review the main points of goal setting</a:t>
            </a:r>
          </a:p>
          <a:p>
            <a:pPr lvl="1"/>
            <a:r>
              <a:rPr lang="en-US" i="1" dirty="0" smtClean="0"/>
              <a:t>What are some goals you would like to achieve?</a:t>
            </a:r>
          </a:p>
          <a:p>
            <a:pPr lvl="1"/>
            <a:r>
              <a:rPr lang="en-US" i="1" dirty="0" smtClean="0"/>
              <a:t>True or false: when people have mental illnesses, they cannot accomplish important goals in their lives</a:t>
            </a:r>
          </a:p>
          <a:p>
            <a:r>
              <a:rPr lang="en-US" dirty="0" smtClean="0"/>
              <a:t>Find opportunities to praise </a:t>
            </a:r>
          </a:p>
          <a:p>
            <a:r>
              <a:rPr lang="en-US" dirty="0" smtClean="0"/>
              <a:t>Reinforce goals as often as possible when discussing a new topic</a:t>
            </a:r>
            <a:endParaRPr lang="en-US" dirty="0"/>
          </a:p>
        </p:txBody>
      </p:sp>
      <p:sp>
        <p:nvSpPr>
          <p:cNvPr id="12" name="Rounded Rectangle 11"/>
          <p:cNvSpPr/>
          <p:nvPr/>
        </p:nvSpPr>
        <p:spPr>
          <a:xfrm>
            <a:off x="4270248" y="5943600"/>
            <a:ext cx="603504" cy="603504"/>
          </a:xfrm>
          <a:prstGeom prst="roundRect">
            <a:avLst/>
          </a:prstGeom>
          <a:solidFill>
            <a:srgbClr val="703B96"/>
          </a:solidFill>
          <a:ln w="19050">
            <a:solidFill>
              <a:srgbClr val="B8D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13" name="Rounded Rectangle 12"/>
          <p:cNvSpPr/>
          <p:nvPr/>
        </p:nvSpPr>
        <p:spPr>
          <a:xfrm>
            <a:off x="5035296" y="5943600"/>
            <a:ext cx="603504" cy="603504"/>
          </a:xfrm>
          <a:prstGeom prst="roundRect">
            <a:avLst/>
          </a:prstGeom>
          <a:solidFill>
            <a:srgbClr val="81C02B"/>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14" name="Rounded Rectangle 13"/>
          <p:cNvSpPr/>
          <p:nvPr/>
        </p:nvSpPr>
        <p:spPr>
          <a:xfrm>
            <a:off x="3505200" y="5943600"/>
            <a:ext cx="603504" cy="603504"/>
          </a:xfrm>
          <a:prstGeom prst="roundRect">
            <a:avLst/>
          </a:prstGeom>
          <a:solidFill>
            <a:srgbClr val="FFA829"/>
          </a:solidFill>
          <a:ln w="19050">
            <a:solidFill>
              <a:srgbClr val="8F5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81C02B"/>
              </a:solidFill>
            </a:endParaRP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97</a:t>
            </a:fld>
            <a:endParaRPr lang="en-US"/>
          </a:p>
        </p:txBody>
      </p:sp>
    </p:spTree>
    <p:extLst>
      <p:ext uri="{BB962C8B-B14F-4D97-AF65-F5344CB8AC3E}">
        <p14:creationId xmlns:p14="http://schemas.microsoft.com/office/powerpoint/2010/main" val="28517768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concept of recovery</a:t>
            </a:r>
            <a:endParaRPr lang="en-US" dirty="0"/>
          </a:p>
        </p:txBody>
      </p:sp>
      <p:sp>
        <p:nvSpPr>
          <p:cNvPr id="3" name="Content Placeholder 2"/>
          <p:cNvSpPr>
            <a:spLocks noGrp="1"/>
          </p:cNvSpPr>
          <p:nvPr>
            <p:ph sz="quarter" idx="13"/>
          </p:nvPr>
        </p:nvSpPr>
        <p:spPr/>
        <p:txBody>
          <a:bodyPr/>
          <a:lstStyle/>
          <a:p>
            <a:r>
              <a:rPr lang="en-US" dirty="0" smtClean="0"/>
              <a:t>Recovery, especially in the context of SMI, embraces a hopeful vision for people who experience psychiatric disorders</a:t>
            </a:r>
          </a:p>
          <a:p>
            <a:pPr marL="0" indent="0">
              <a:buNone/>
            </a:pPr>
            <a:endParaRPr lang="en-US" dirty="0" smtClean="0"/>
          </a:p>
          <a:p>
            <a:r>
              <a:rPr lang="en-US" dirty="0" smtClean="0"/>
              <a:t>The ultimate goal of IMR is to support consumers’ recovery process, focusing on the concept of recovery</a:t>
            </a:r>
          </a:p>
        </p:txBody>
      </p:sp>
      <p:sp>
        <p:nvSpPr>
          <p:cNvPr id="5" name="Slide Number Placeholder 4"/>
          <p:cNvSpPr>
            <a:spLocks noGrp="1"/>
          </p:cNvSpPr>
          <p:nvPr>
            <p:ph type="sldNum" sz="quarter" idx="16"/>
          </p:nvPr>
        </p:nvSpPr>
        <p:spPr/>
        <p:txBody>
          <a:bodyPr/>
          <a:lstStyle/>
          <a:p>
            <a:pPr>
              <a:defRPr/>
            </a:pPr>
            <a:fld id="{916B351B-9155-4478-A843-9D12552254ED}" type="slidenum">
              <a:rPr lang="en-US" smtClean="0"/>
              <a:pPr>
                <a:defRPr/>
              </a:pPr>
              <a:t>98</a:t>
            </a:fld>
            <a:endParaRPr lang="en-US"/>
          </a:p>
        </p:txBody>
      </p:sp>
    </p:spTree>
    <p:extLst>
      <p:ext uri="{BB962C8B-B14F-4D97-AF65-F5344CB8AC3E}">
        <p14:creationId xmlns:p14="http://schemas.microsoft.com/office/powerpoint/2010/main" val="8889664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role in promoting recovery</a:t>
            </a:r>
            <a:endParaRPr lang="en-US" dirty="0"/>
          </a:p>
        </p:txBody>
      </p:sp>
      <p:sp>
        <p:nvSpPr>
          <p:cNvPr id="12" name="Isosceles Triangle 11"/>
          <p:cNvSpPr/>
          <p:nvPr/>
        </p:nvSpPr>
        <p:spPr>
          <a:xfrm>
            <a:off x="2608580" y="1554480"/>
            <a:ext cx="2133600" cy="1723644"/>
          </a:xfrm>
          <a:prstGeom prst="triangl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1694180" y="3278124"/>
            <a:ext cx="4038600" cy="1522476"/>
          </a:xfrm>
          <a:prstGeom prst="trapezoid">
            <a:avLst>
              <a:gd name="adj" fmla="val 6210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762000" y="4800600"/>
            <a:ext cx="5826760" cy="1417320"/>
          </a:xfrm>
          <a:prstGeom prst="trapezoid">
            <a:avLst>
              <a:gd name="adj" fmla="val 62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a:off x="779780" y="1584960"/>
            <a:ext cx="2895600" cy="463296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0"/>
          </p:cNvCxnSpPr>
          <p:nvPr/>
        </p:nvCxnSpPr>
        <p:spPr>
          <a:xfrm>
            <a:off x="3675380" y="1554480"/>
            <a:ext cx="2913380" cy="466344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2000" y="6217920"/>
            <a:ext cx="582676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172200" y="2209800"/>
            <a:ext cx="2743200" cy="646331"/>
          </a:xfrm>
          <a:prstGeom prst="rect">
            <a:avLst/>
          </a:prstGeom>
          <a:noFill/>
        </p:spPr>
        <p:txBody>
          <a:bodyPr wrap="square" rtlCol="0">
            <a:spAutoFit/>
          </a:bodyPr>
          <a:lstStyle/>
          <a:p>
            <a:pPr algn="ctr"/>
            <a:r>
              <a:rPr lang="en-US" dirty="0" smtClean="0"/>
              <a:t>Support education for symptoms management</a:t>
            </a:r>
            <a:endParaRPr lang="en-US" dirty="0"/>
          </a:p>
        </p:txBody>
      </p:sp>
      <p:sp>
        <p:nvSpPr>
          <p:cNvPr id="34" name="TextBox 33"/>
          <p:cNvSpPr txBox="1"/>
          <p:nvPr/>
        </p:nvSpPr>
        <p:spPr>
          <a:xfrm>
            <a:off x="6172200" y="3697069"/>
            <a:ext cx="2743200" cy="646331"/>
          </a:xfrm>
          <a:prstGeom prst="rect">
            <a:avLst/>
          </a:prstGeom>
          <a:noFill/>
        </p:spPr>
        <p:txBody>
          <a:bodyPr wrap="square" rtlCol="0">
            <a:spAutoFit/>
          </a:bodyPr>
          <a:lstStyle/>
          <a:p>
            <a:pPr algn="ctr"/>
            <a:r>
              <a:rPr lang="en-US" dirty="0" smtClean="0"/>
              <a:t>Encourage setting personal goals and small steps </a:t>
            </a:r>
            <a:endParaRPr lang="en-US" dirty="0"/>
          </a:p>
        </p:txBody>
      </p:sp>
      <p:sp>
        <p:nvSpPr>
          <p:cNvPr id="35" name="TextBox 34"/>
          <p:cNvSpPr txBox="1"/>
          <p:nvPr/>
        </p:nvSpPr>
        <p:spPr>
          <a:xfrm>
            <a:off x="6172200" y="5257800"/>
            <a:ext cx="2743200" cy="369332"/>
          </a:xfrm>
          <a:prstGeom prst="rect">
            <a:avLst/>
          </a:prstGeom>
          <a:noFill/>
        </p:spPr>
        <p:txBody>
          <a:bodyPr wrap="square" rtlCol="0">
            <a:spAutoFit/>
          </a:bodyPr>
          <a:lstStyle/>
          <a:p>
            <a:pPr algn="ctr"/>
            <a:r>
              <a:rPr lang="en-US" dirty="0" smtClean="0"/>
              <a:t>Information, skills, support</a:t>
            </a:r>
            <a:endParaRPr lang="en-US" dirty="0"/>
          </a:p>
        </p:txBody>
      </p:sp>
      <p:cxnSp>
        <p:nvCxnSpPr>
          <p:cNvPr id="37" name="Straight Connector 36"/>
          <p:cNvCxnSpPr/>
          <p:nvPr/>
        </p:nvCxnSpPr>
        <p:spPr>
          <a:xfrm>
            <a:off x="4876800" y="5442466"/>
            <a:ext cx="1524000" cy="0"/>
          </a:xfrm>
          <a:prstGeom prst="line">
            <a:avLst/>
          </a:prstGeom>
          <a:ln w="508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389120" y="4001869"/>
            <a:ext cx="1935480" cy="0"/>
          </a:xfrm>
          <a:prstGeom prst="line">
            <a:avLst/>
          </a:prstGeom>
          <a:ln w="508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49700" y="2514600"/>
            <a:ext cx="2374900" cy="0"/>
          </a:xfrm>
          <a:prstGeom prst="line">
            <a:avLst/>
          </a:prstGeom>
          <a:ln w="508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3" idx="2"/>
            <a:endCxn id="34" idx="0"/>
          </p:cNvCxnSpPr>
          <p:nvPr/>
        </p:nvCxnSpPr>
        <p:spPr>
          <a:xfrm>
            <a:off x="7543800" y="2856131"/>
            <a:ext cx="0" cy="840938"/>
          </a:xfrm>
          <a:prstGeom prst="straightConnector1">
            <a:avLst/>
          </a:prstGeom>
          <a:ln w="50800">
            <a:solidFill>
              <a:schemeClr val="bg1">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4" idx="2"/>
            <a:endCxn id="35" idx="0"/>
          </p:cNvCxnSpPr>
          <p:nvPr/>
        </p:nvCxnSpPr>
        <p:spPr>
          <a:xfrm>
            <a:off x="7543800" y="4343400"/>
            <a:ext cx="0" cy="914400"/>
          </a:xfrm>
          <a:prstGeom prst="straightConnector1">
            <a:avLst/>
          </a:prstGeom>
          <a:ln w="50800">
            <a:solidFill>
              <a:schemeClr val="bg1">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6"/>
          </p:nvPr>
        </p:nvSpPr>
        <p:spPr/>
        <p:txBody>
          <a:bodyPr/>
          <a:lstStyle/>
          <a:p>
            <a:pPr>
              <a:defRPr/>
            </a:pPr>
            <a:fld id="{916B351B-9155-4478-A843-9D12552254ED}" type="slidenum">
              <a:rPr lang="en-US" smtClean="0"/>
              <a:pPr>
                <a:defRPr/>
              </a:pPr>
              <a:t>99</a:t>
            </a:fld>
            <a:endParaRPr lang="en-US"/>
          </a:p>
        </p:txBody>
      </p:sp>
    </p:spTree>
    <p:extLst>
      <p:ext uri="{BB962C8B-B14F-4D97-AF65-F5344CB8AC3E}">
        <p14:creationId xmlns:p14="http://schemas.microsoft.com/office/powerpoint/2010/main" val="28155487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IMR Day 1">
  <a:themeElements>
    <a:clrScheme name="Custom 10">
      <a:dk1>
        <a:srgbClr val="7030A0"/>
      </a:dk1>
      <a:lt1>
        <a:srgbClr val="BDD989"/>
      </a:lt1>
      <a:dk2>
        <a:srgbClr val="C7A2E3"/>
      </a:dk2>
      <a:lt2>
        <a:srgbClr val="81C02B"/>
      </a:lt2>
      <a:accent1>
        <a:srgbClr val="6F777D"/>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IMR Day 1</Template>
  <TotalTime>11403</TotalTime>
  <Words>8447</Words>
  <Application>Microsoft Office PowerPoint</Application>
  <PresentationFormat>On-screen Show (4:3)</PresentationFormat>
  <Paragraphs>1445</Paragraphs>
  <Slides>170</Slides>
  <Notes>48</Notes>
  <HiddenSlides>1</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170</vt:i4>
      </vt:variant>
    </vt:vector>
  </HeadingPairs>
  <TitlesOfParts>
    <vt:vector size="178" baseType="lpstr">
      <vt:lpstr>Arial</vt:lpstr>
      <vt:lpstr>Arial Narrow</vt:lpstr>
      <vt:lpstr>Calibri</vt:lpstr>
      <vt:lpstr>Tahoma</vt:lpstr>
      <vt:lpstr>Trebuchet MS</vt:lpstr>
      <vt:lpstr>Wingdings</vt:lpstr>
      <vt:lpstr>Wingdings 2</vt:lpstr>
      <vt:lpstr>IMR Day 1</vt:lpstr>
      <vt:lpstr>Building Hope in Recovery: Implementation of Illness Management and Recovery for Co-Occurring Disorders</vt:lpstr>
      <vt:lpstr>objectives</vt:lpstr>
      <vt:lpstr>UCLA-CDCR Training Partnership</vt:lpstr>
      <vt:lpstr>Cognitive Behavioral Therapy</vt:lpstr>
      <vt:lpstr>CBT With Offenders</vt:lpstr>
      <vt:lpstr>CBT with offenders</vt:lpstr>
      <vt:lpstr>CBT with Offenders</vt:lpstr>
      <vt:lpstr>Shopping Norms</vt:lpstr>
      <vt:lpstr>Module 1: the basic elements of IMR</vt:lpstr>
      <vt:lpstr>Co-occurring disorders and offenders</vt:lpstr>
      <vt:lpstr>Co-occurring disorders and offenders</vt:lpstr>
      <vt:lpstr>What are evidence-based practices</vt:lpstr>
      <vt:lpstr>Why implement evidence-based practices?</vt:lpstr>
      <vt:lpstr>Why implement evidence-based practices?</vt:lpstr>
      <vt:lpstr>What is IMR?</vt:lpstr>
      <vt:lpstr>WHY USE imr?</vt:lpstr>
      <vt:lpstr>Why use iMR?</vt:lpstr>
      <vt:lpstr>WHY USE imr?</vt:lpstr>
      <vt:lpstr>Promoting recovery through IMR</vt:lpstr>
      <vt:lpstr>What is IMR?</vt:lpstr>
      <vt:lpstr>What is IMR? The 6 practice principles</vt:lpstr>
      <vt:lpstr>Principle 1: Recovery</vt:lpstr>
      <vt:lpstr>Principle 2: Education</vt:lpstr>
      <vt:lpstr>Principle 3: Stress-vulnerability model</vt:lpstr>
      <vt:lpstr>Principle 4: Collaboration</vt:lpstr>
      <vt:lpstr>Principle 5: Relapse prevention</vt:lpstr>
      <vt:lpstr>Principle 6: Coping strategies</vt:lpstr>
      <vt:lpstr>Four core components of imr</vt:lpstr>
      <vt:lpstr>How can I possibly be effective  when there is so much going on?</vt:lpstr>
      <vt:lpstr>3 Keys to Success</vt:lpstr>
      <vt:lpstr>Theory X</vt:lpstr>
      <vt:lpstr>Logical Consequence of Theory X</vt:lpstr>
      <vt:lpstr>Typical Result</vt:lpstr>
      <vt:lpstr>Theory Y</vt:lpstr>
      <vt:lpstr>Typical Result</vt:lpstr>
      <vt:lpstr>The core values of IMR</vt:lpstr>
      <vt:lpstr>Building hope</vt:lpstr>
      <vt:lpstr>Recognize clients as experts</vt:lpstr>
      <vt:lpstr>Emphasize personal choice</vt:lpstr>
      <vt:lpstr>Establish a collaborative relationship</vt:lpstr>
      <vt:lpstr>Demonstrate respect</vt:lpstr>
      <vt:lpstr>Finding common ground</vt:lpstr>
      <vt:lpstr>Module 2: the core processes of IMR </vt:lpstr>
      <vt:lpstr>The Core Processes of IMR</vt:lpstr>
      <vt:lpstr>Thinking about change</vt:lpstr>
      <vt:lpstr>Engaging clients</vt:lpstr>
      <vt:lpstr>Engaging clients</vt:lpstr>
      <vt:lpstr>Educating clients on engaging in IMR</vt:lpstr>
      <vt:lpstr>Assess consumers’ knowledge and skills</vt:lpstr>
      <vt:lpstr>PowerPoint Presentation</vt:lpstr>
      <vt:lpstr>PowerPoint Presentation</vt:lpstr>
      <vt:lpstr>Following the imr curriculum</vt:lpstr>
      <vt:lpstr>Following the imr curriculum</vt:lpstr>
      <vt:lpstr>The IMR practitioner guide</vt:lpstr>
      <vt:lpstr>The imr practitioner guide</vt:lpstr>
      <vt:lpstr>THE imR practitioner guide</vt:lpstr>
      <vt:lpstr>Topic guidelines for group imr</vt:lpstr>
      <vt:lpstr>Session guidelines for group imr</vt:lpstr>
      <vt:lpstr>Using the handouts</vt:lpstr>
      <vt:lpstr>Using group vs individual format</vt:lpstr>
      <vt:lpstr>Orienting to group format</vt:lpstr>
      <vt:lpstr>Pacing your session</vt:lpstr>
      <vt:lpstr>Structuring your sessions</vt:lpstr>
      <vt:lpstr>Structuring your sessions</vt:lpstr>
      <vt:lpstr>Providing homework</vt:lpstr>
      <vt:lpstr>Tailor homework </vt:lpstr>
      <vt:lpstr>Practice identifying and assigning homework</vt:lpstr>
      <vt:lpstr>Resistance to homework </vt:lpstr>
      <vt:lpstr>Supporting homework</vt:lpstr>
      <vt:lpstr>Completing progress notes</vt:lpstr>
      <vt:lpstr>Ensuring fidelity to the imr model</vt:lpstr>
      <vt:lpstr>Ensuring fidelity to imr model</vt:lpstr>
      <vt:lpstr>Ensuring fidelity to imr model</vt:lpstr>
      <vt:lpstr>PowerPoint Presentation</vt:lpstr>
      <vt:lpstr>Educational strategies</vt:lpstr>
      <vt:lpstr>Cognitive-behavioral strategies</vt:lpstr>
      <vt:lpstr>Cognitive-behavioral strategies</vt:lpstr>
      <vt:lpstr>Cognitive-behavioral strategies</vt:lpstr>
      <vt:lpstr>Cognitive-behavioral strategies</vt:lpstr>
      <vt:lpstr>Cognitive-behavioral strategies</vt:lpstr>
      <vt:lpstr>Cognitive-behavioral strategies</vt:lpstr>
      <vt:lpstr>Additional skills to utilize</vt:lpstr>
      <vt:lpstr>Completing IMR</vt:lpstr>
      <vt:lpstr>Module 3: moving towards recovery </vt:lpstr>
      <vt:lpstr>Motivational Strategies</vt:lpstr>
      <vt:lpstr>Collaborate rather than confront</vt:lpstr>
      <vt:lpstr>Using motivational strategies</vt:lpstr>
      <vt:lpstr>Using motivational strategies</vt:lpstr>
      <vt:lpstr>Core Skills</vt:lpstr>
      <vt:lpstr>Developing Discrepancy</vt:lpstr>
      <vt:lpstr>PowerPoint Presentation</vt:lpstr>
      <vt:lpstr>Facilitating goal setting</vt:lpstr>
      <vt:lpstr>Facilitating goal setting</vt:lpstr>
      <vt:lpstr>Facilitating Goal Setting</vt:lpstr>
      <vt:lpstr>PowerPoint Presentation</vt:lpstr>
      <vt:lpstr>Tips for setting goals</vt:lpstr>
      <vt:lpstr>challenges to goal setting</vt:lpstr>
      <vt:lpstr>The concept of recovery</vt:lpstr>
      <vt:lpstr>Provider role in promoting recovery</vt:lpstr>
      <vt:lpstr>Understanding mental illness</vt:lpstr>
      <vt:lpstr>Understanding mental illness</vt:lpstr>
      <vt:lpstr>Understanding mental illness</vt:lpstr>
      <vt:lpstr>Understanding mental illness</vt:lpstr>
      <vt:lpstr>Summarizing mental illness</vt:lpstr>
      <vt:lpstr>PowerPoint Presentation</vt:lpstr>
      <vt:lpstr>PowerPoint Presentation</vt:lpstr>
      <vt:lpstr>PowerPoint Presentation</vt:lpstr>
      <vt:lpstr>Counteracting stigma</vt:lpstr>
      <vt:lpstr>Counteracting stigma</vt:lpstr>
      <vt:lpstr>PowerPoint Presentation</vt:lpstr>
      <vt:lpstr>Recovery means more than coping</vt:lpstr>
      <vt:lpstr>PowerPoint Presentation</vt:lpstr>
      <vt:lpstr>Begin the conversation about recovery</vt:lpstr>
      <vt:lpstr>Recovery is a journey</vt:lpstr>
      <vt:lpstr>EMPATHY IN RECOVERY</vt:lpstr>
      <vt:lpstr>Facilitating recovery-directed talk</vt:lpstr>
      <vt:lpstr>Recovery strategies</vt:lpstr>
      <vt:lpstr>Module 4: learning from others</vt:lpstr>
      <vt:lpstr>Learning from others</vt:lpstr>
      <vt:lpstr>Learning from others</vt:lpstr>
      <vt:lpstr>Where do we find supports?</vt:lpstr>
      <vt:lpstr>Finding and building supports</vt:lpstr>
      <vt:lpstr>Defining supports</vt:lpstr>
      <vt:lpstr>Defining supports</vt:lpstr>
      <vt:lpstr>Develop strategies to connect</vt:lpstr>
      <vt:lpstr>Starting a conversation</vt:lpstr>
      <vt:lpstr>PowerPoint Presentation</vt:lpstr>
      <vt:lpstr>PowerPoint Presentation</vt:lpstr>
      <vt:lpstr>Overcoming obstacles</vt:lpstr>
      <vt:lpstr>Navigating services</vt:lpstr>
      <vt:lpstr>PowerPoint Presentation</vt:lpstr>
      <vt:lpstr>Module 5: reducing biological vulnerability</vt:lpstr>
      <vt:lpstr>Different types of stresses </vt:lpstr>
      <vt:lpstr>types of stresses</vt:lpstr>
      <vt:lpstr>Susceptibility to stress</vt:lpstr>
      <vt:lpstr>Psychobiological vulnerability</vt:lpstr>
      <vt:lpstr>Reducing biological vulnerability</vt:lpstr>
      <vt:lpstr>PowerPoint Presentation</vt:lpstr>
      <vt:lpstr>Drugs vs. medications</vt:lpstr>
      <vt:lpstr>What does this mean for your treatment</vt:lpstr>
      <vt:lpstr>How does this change treatment</vt:lpstr>
      <vt:lpstr>Developing a sober lifestyle</vt:lpstr>
      <vt:lpstr>Developing a sober lifestyle</vt:lpstr>
      <vt:lpstr>Reducing biological vulnerability</vt:lpstr>
      <vt:lpstr>Medications reduce  biological vulnerability</vt:lpstr>
      <vt:lpstr>PowerPoint Presentation</vt:lpstr>
      <vt:lpstr>PowerPoint Presentation</vt:lpstr>
      <vt:lpstr>PowerPoint Presentation</vt:lpstr>
      <vt:lpstr>Dealing with side effects</vt:lpstr>
      <vt:lpstr>Developing a medication schedule</vt:lpstr>
      <vt:lpstr>Find ways to have your needs met</vt:lpstr>
      <vt:lpstr>PowerPoint Presentation</vt:lpstr>
      <vt:lpstr>PowerPoint Presentation</vt:lpstr>
      <vt:lpstr>Module 6: coping with stress</vt:lpstr>
      <vt:lpstr>Effective stress reduction</vt:lpstr>
      <vt:lpstr>Life event stressors</vt:lpstr>
      <vt:lpstr>How stressed are you?</vt:lpstr>
      <vt:lpstr>Daily hassles </vt:lpstr>
      <vt:lpstr>How stressed are you?</vt:lpstr>
      <vt:lpstr>The impact of stress</vt:lpstr>
      <vt:lpstr>Developing an individual coping plan</vt:lpstr>
      <vt:lpstr>Additional types of coping techniques</vt:lpstr>
      <vt:lpstr>What about more persistent symptoms?</vt:lpstr>
      <vt:lpstr>Developing effective problem solving</vt:lpstr>
      <vt:lpstr>PowerPoint Presentation</vt:lpstr>
      <vt:lpstr>Remember! </vt:lpstr>
      <vt:lpstr>PowerPoint Presentation</vt:lpstr>
      <vt:lpstr>Implementation Barriers and Facilitators</vt:lpstr>
      <vt:lpstr>Additional Lessons Learned  (Up to this point)</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Illness Management &amp; Recovery</dc:title>
  <dc:creator>akurtz</dc:creator>
  <cp:lastModifiedBy>Training</cp:lastModifiedBy>
  <cp:revision>216</cp:revision>
  <cp:lastPrinted>2016-02-03T21:00:12Z</cp:lastPrinted>
  <dcterms:created xsi:type="dcterms:W3CDTF">2015-12-28T23:39:21Z</dcterms:created>
  <dcterms:modified xsi:type="dcterms:W3CDTF">2018-10-24T20:33:38Z</dcterms:modified>
</cp:coreProperties>
</file>